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273" r:id="rId2"/>
    <p:sldId id="258" r:id="rId3"/>
    <p:sldId id="274" r:id="rId4"/>
    <p:sldId id="275" r:id="rId5"/>
    <p:sldId id="276" r:id="rId6"/>
    <p:sldId id="259" r:id="rId7"/>
    <p:sldId id="260" r:id="rId8"/>
    <p:sldId id="261" r:id="rId9"/>
    <p:sldId id="267" r:id="rId10"/>
    <p:sldId id="263" r:id="rId11"/>
    <p:sldId id="269" r:id="rId12"/>
    <p:sldId id="264" r:id="rId13"/>
    <p:sldId id="265" r:id="rId14"/>
    <p:sldId id="268" r:id="rId15"/>
    <p:sldId id="271" r:id="rId16"/>
    <p:sldId id="266" r:id="rId17"/>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40F78D9-676E-5848-1EE5-8EB3DBAE0112}" name="事務局" initials="事務局" userId="事務局" providerId="Non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6" d="100"/>
          <a:sy n="56" d="100"/>
        </p:scale>
        <p:origin x="1000"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8/10/relationships/authors" Target="authors.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04E8594-DD6A-45F9-9EF7-80499A874864}" type="doc">
      <dgm:prSet loTypeId="urn:microsoft.com/office/officeart/2005/8/layout/hierarchy1" loCatId="hierarchy" qsTypeId="urn:microsoft.com/office/officeart/2005/8/quickstyle/simple1" qsCatId="simple" csTypeId="urn:microsoft.com/office/officeart/2005/8/colors/colorful2" csCatId="colorful" phldr="1"/>
      <dgm:spPr/>
      <dgm:t>
        <a:bodyPr/>
        <a:lstStyle/>
        <a:p>
          <a:endParaRPr lang="en-US"/>
        </a:p>
      </dgm:t>
    </dgm:pt>
    <dgm:pt modelId="{A9B2012F-6CEE-46D2-910F-61526254CC74}">
      <dgm:prSet/>
      <dgm:spPr/>
      <dgm:t>
        <a:bodyPr/>
        <a:lstStyle/>
        <a:p>
          <a:r>
            <a:rPr kumimoji="1" lang="ja-JP" dirty="0"/>
            <a:t>支援と支配：</a:t>
          </a:r>
          <a:endParaRPr kumimoji="1" lang="en-US" altLang="ja-JP" dirty="0"/>
        </a:p>
        <a:p>
          <a:r>
            <a:rPr kumimoji="1" lang="ja-JP" dirty="0"/>
            <a:t>支えようとすることと抑えつけることと</a:t>
          </a:r>
          <a:endParaRPr lang="en-US" dirty="0"/>
        </a:p>
      </dgm:t>
    </dgm:pt>
    <dgm:pt modelId="{50E363CE-9193-4DDE-BDA5-FCE553B81B54}" type="parTrans" cxnId="{20DEAE00-7635-43FB-BE6D-67A2F87A6D1D}">
      <dgm:prSet/>
      <dgm:spPr/>
      <dgm:t>
        <a:bodyPr/>
        <a:lstStyle/>
        <a:p>
          <a:endParaRPr lang="en-US"/>
        </a:p>
      </dgm:t>
    </dgm:pt>
    <dgm:pt modelId="{89F666A1-B53F-46CD-96D1-6DA6E3BA00F8}" type="sibTrans" cxnId="{20DEAE00-7635-43FB-BE6D-67A2F87A6D1D}">
      <dgm:prSet/>
      <dgm:spPr/>
      <dgm:t>
        <a:bodyPr/>
        <a:lstStyle/>
        <a:p>
          <a:endParaRPr lang="en-US"/>
        </a:p>
      </dgm:t>
    </dgm:pt>
    <dgm:pt modelId="{14526FAB-5263-429D-9B19-A34A9C854E7F}">
      <dgm:prSet/>
      <dgm:spPr/>
      <dgm:t>
        <a:bodyPr/>
        <a:lstStyle/>
        <a:p>
          <a:r>
            <a:rPr kumimoji="1" lang="ja-JP" dirty="0"/>
            <a:t>排除と包摂：</a:t>
          </a:r>
          <a:endParaRPr kumimoji="1" lang="en-US" altLang="ja-JP" dirty="0"/>
        </a:p>
        <a:p>
          <a:r>
            <a:rPr kumimoji="1" lang="ja-JP" dirty="0"/>
            <a:t>包摂という名の排除もありうる</a:t>
          </a:r>
          <a:endParaRPr lang="en-US" dirty="0"/>
        </a:p>
      </dgm:t>
    </dgm:pt>
    <dgm:pt modelId="{AAA8105C-8FF3-4E65-8117-D07B8483D235}" type="parTrans" cxnId="{EDCDA4B4-E5A4-4B1D-90AB-7B13F2AEFE6C}">
      <dgm:prSet/>
      <dgm:spPr/>
      <dgm:t>
        <a:bodyPr/>
        <a:lstStyle/>
        <a:p>
          <a:endParaRPr lang="en-US"/>
        </a:p>
      </dgm:t>
    </dgm:pt>
    <dgm:pt modelId="{893C278E-A76F-4B0D-A29B-2052E0F9DDC7}" type="sibTrans" cxnId="{EDCDA4B4-E5A4-4B1D-90AB-7B13F2AEFE6C}">
      <dgm:prSet/>
      <dgm:spPr/>
      <dgm:t>
        <a:bodyPr/>
        <a:lstStyle/>
        <a:p>
          <a:endParaRPr lang="en-US"/>
        </a:p>
      </dgm:t>
    </dgm:pt>
    <dgm:pt modelId="{7260D8B0-7DE7-4FCF-968A-2A1A58A3EA7F}">
      <dgm:prSet/>
      <dgm:spPr/>
      <dgm:t>
        <a:bodyPr/>
        <a:lstStyle/>
        <a:p>
          <a:pPr>
            <a:lnSpc>
              <a:spcPct val="90000"/>
            </a:lnSpc>
          </a:pPr>
          <a:r>
            <a:rPr kumimoji="1" lang="ja-JP" dirty="0"/>
            <a:t>配慮と管理：</a:t>
          </a:r>
          <a:endParaRPr kumimoji="1" lang="en-US" altLang="ja-JP" dirty="0"/>
        </a:p>
        <a:p>
          <a:pPr>
            <a:lnSpc>
              <a:spcPts val="1700"/>
            </a:lnSpc>
          </a:pPr>
          <a:r>
            <a:rPr kumimoji="1" lang="ja-JP" dirty="0"/>
            <a:t>気配りは相手を</a:t>
          </a:r>
          <a:endParaRPr kumimoji="1" lang="en-US" altLang="ja-JP" dirty="0"/>
        </a:p>
        <a:p>
          <a:pPr>
            <a:lnSpc>
              <a:spcPts val="1700"/>
            </a:lnSpc>
          </a:pPr>
          <a:r>
            <a:rPr kumimoji="1" lang="ja-JP" dirty="0"/>
            <a:t>コントロールする</a:t>
          </a:r>
          <a:endParaRPr lang="en-US" dirty="0"/>
        </a:p>
      </dgm:t>
    </dgm:pt>
    <dgm:pt modelId="{87789F31-8351-4651-84C5-D2A62B8B1C00}" type="parTrans" cxnId="{B37A9E32-0CF0-4830-B247-40CABEEDCCDF}">
      <dgm:prSet/>
      <dgm:spPr/>
      <dgm:t>
        <a:bodyPr/>
        <a:lstStyle/>
        <a:p>
          <a:endParaRPr lang="en-US"/>
        </a:p>
      </dgm:t>
    </dgm:pt>
    <dgm:pt modelId="{3EFFC130-EAF8-47C6-A065-0CB6B157AB16}" type="sibTrans" cxnId="{B37A9E32-0CF0-4830-B247-40CABEEDCCDF}">
      <dgm:prSet/>
      <dgm:spPr/>
      <dgm:t>
        <a:bodyPr/>
        <a:lstStyle/>
        <a:p>
          <a:endParaRPr lang="en-US"/>
        </a:p>
      </dgm:t>
    </dgm:pt>
    <dgm:pt modelId="{0E354CFE-A8B9-4AEC-AE8D-BF435BB2B26E}">
      <dgm:prSet/>
      <dgm:spPr/>
      <dgm:t>
        <a:bodyPr/>
        <a:lstStyle/>
        <a:p>
          <a:pPr>
            <a:lnSpc>
              <a:spcPct val="90000"/>
            </a:lnSpc>
          </a:pPr>
          <a:r>
            <a:rPr kumimoji="1" lang="ja-JP" dirty="0"/>
            <a:t>自由と孤立：</a:t>
          </a:r>
          <a:endParaRPr kumimoji="1" lang="en-US" altLang="ja-JP" dirty="0"/>
        </a:p>
        <a:p>
          <a:pPr>
            <a:lnSpc>
              <a:spcPts val="1700"/>
            </a:lnSpc>
          </a:pPr>
          <a:r>
            <a:rPr kumimoji="1" lang="ja-JP" dirty="0"/>
            <a:t>好きにやれることと</a:t>
          </a:r>
          <a:endParaRPr kumimoji="1" lang="en-US" altLang="ja-JP" dirty="0"/>
        </a:p>
        <a:p>
          <a:pPr>
            <a:lnSpc>
              <a:spcPts val="1700"/>
            </a:lnSpc>
          </a:pPr>
          <a:r>
            <a:rPr kumimoji="1" lang="ja-JP" dirty="0"/>
            <a:t>一人きりになることと</a:t>
          </a:r>
          <a:endParaRPr lang="en-US" dirty="0"/>
        </a:p>
      </dgm:t>
    </dgm:pt>
    <dgm:pt modelId="{4E3984F3-ADD2-4AE5-AD4F-0414A3E158BD}" type="parTrans" cxnId="{7817D5D6-0B5E-4C5F-A532-D8458FEFC5F9}">
      <dgm:prSet/>
      <dgm:spPr/>
      <dgm:t>
        <a:bodyPr/>
        <a:lstStyle/>
        <a:p>
          <a:endParaRPr lang="en-US"/>
        </a:p>
      </dgm:t>
    </dgm:pt>
    <dgm:pt modelId="{5064860D-BB79-449B-A8FC-7E031CE54C9E}" type="sibTrans" cxnId="{7817D5D6-0B5E-4C5F-A532-D8458FEFC5F9}">
      <dgm:prSet/>
      <dgm:spPr/>
      <dgm:t>
        <a:bodyPr/>
        <a:lstStyle/>
        <a:p>
          <a:endParaRPr lang="en-US"/>
        </a:p>
      </dgm:t>
    </dgm:pt>
    <dgm:pt modelId="{9E2E177C-8914-4F9F-8CFE-3FF9487FF9CF}" type="pres">
      <dgm:prSet presAssocID="{904E8594-DD6A-45F9-9EF7-80499A874864}" presName="hierChild1" presStyleCnt="0">
        <dgm:presLayoutVars>
          <dgm:chPref val="1"/>
          <dgm:dir/>
          <dgm:animOne val="branch"/>
          <dgm:animLvl val="lvl"/>
          <dgm:resizeHandles/>
        </dgm:presLayoutVars>
      </dgm:prSet>
      <dgm:spPr/>
    </dgm:pt>
    <dgm:pt modelId="{5C8EA4D8-9EEF-44E4-8608-28567266B323}" type="pres">
      <dgm:prSet presAssocID="{A9B2012F-6CEE-46D2-910F-61526254CC74}" presName="hierRoot1" presStyleCnt="0"/>
      <dgm:spPr/>
    </dgm:pt>
    <dgm:pt modelId="{402BE466-90A3-44BC-9C3B-223900234469}" type="pres">
      <dgm:prSet presAssocID="{A9B2012F-6CEE-46D2-910F-61526254CC74}" presName="composite" presStyleCnt="0"/>
      <dgm:spPr/>
    </dgm:pt>
    <dgm:pt modelId="{274AA34D-D236-45FB-ACFD-139A081D65B9}" type="pres">
      <dgm:prSet presAssocID="{A9B2012F-6CEE-46D2-910F-61526254CC74}" presName="background" presStyleLbl="node0" presStyleIdx="0" presStyleCnt="4"/>
      <dgm:spPr/>
    </dgm:pt>
    <dgm:pt modelId="{28A7AC7C-F89B-4E47-AC62-0CB4E45526EA}" type="pres">
      <dgm:prSet presAssocID="{A9B2012F-6CEE-46D2-910F-61526254CC74}" presName="text" presStyleLbl="fgAcc0" presStyleIdx="0" presStyleCnt="4">
        <dgm:presLayoutVars>
          <dgm:chPref val="3"/>
        </dgm:presLayoutVars>
      </dgm:prSet>
      <dgm:spPr/>
    </dgm:pt>
    <dgm:pt modelId="{A1A056B1-4D88-45DB-A396-0EB603F2C64E}" type="pres">
      <dgm:prSet presAssocID="{A9B2012F-6CEE-46D2-910F-61526254CC74}" presName="hierChild2" presStyleCnt="0"/>
      <dgm:spPr/>
    </dgm:pt>
    <dgm:pt modelId="{687DAD12-178D-4D53-BD96-598CAF3AE31A}" type="pres">
      <dgm:prSet presAssocID="{14526FAB-5263-429D-9B19-A34A9C854E7F}" presName="hierRoot1" presStyleCnt="0"/>
      <dgm:spPr/>
    </dgm:pt>
    <dgm:pt modelId="{C71EBBA5-832F-4D92-B9B9-A5C91E79BD85}" type="pres">
      <dgm:prSet presAssocID="{14526FAB-5263-429D-9B19-A34A9C854E7F}" presName="composite" presStyleCnt="0"/>
      <dgm:spPr/>
    </dgm:pt>
    <dgm:pt modelId="{4203EA22-5EA5-446F-91B3-250887D74DD1}" type="pres">
      <dgm:prSet presAssocID="{14526FAB-5263-429D-9B19-A34A9C854E7F}" presName="background" presStyleLbl="node0" presStyleIdx="1" presStyleCnt="4"/>
      <dgm:spPr/>
    </dgm:pt>
    <dgm:pt modelId="{84C7BAF5-7EFA-4019-B0E5-133819FB6C73}" type="pres">
      <dgm:prSet presAssocID="{14526FAB-5263-429D-9B19-A34A9C854E7F}" presName="text" presStyleLbl="fgAcc0" presStyleIdx="1" presStyleCnt="4">
        <dgm:presLayoutVars>
          <dgm:chPref val="3"/>
        </dgm:presLayoutVars>
      </dgm:prSet>
      <dgm:spPr/>
    </dgm:pt>
    <dgm:pt modelId="{CF117D17-5F52-4187-A623-F5E549A9BCB9}" type="pres">
      <dgm:prSet presAssocID="{14526FAB-5263-429D-9B19-A34A9C854E7F}" presName="hierChild2" presStyleCnt="0"/>
      <dgm:spPr/>
    </dgm:pt>
    <dgm:pt modelId="{42E5E90C-A5F8-4AD2-A5F8-25961F0E2D68}" type="pres">
      <dgm:prSet presAssocID="{7260D8B0-7DE7-4FCF-968A-2A1A58A3EA7F}" presName="hierRoot1" presStyleCnt="0"/>
      <dgm:spPr/>
    </dgm:pt>
    <dgm:pt modelId="{12EE6007-1984-4D91-8322-D98BD0380A05}" type="pres">
      <dgm:prSet presAssocID="{7260D8B0-7DE7-4FCF-968A-2A1A58A3EA7F}" presName="composite" presStyleCnt="0"/>
      <dgm:spPr/>
    </dgm:pt>
    <dgm:pt modelId="{01E5F7DF-EF31-4E47-9C3A-B39170270F6A}" type="pres">
      <dgm:prSet presAssocID="{7260D8B0-7DE7-4FCF-968A-2A1A58A3EA7F}" presName="background" presStyleLbl="node0" presStyleIdx="2" presStyleCnt="4"/>
      <dgm:spPr/>
    </dgm:pt>
    <dgm:pt modelId="{47A5A641-688A-41DC-BD84-9CFC727A6B50}" type="pres">
      <dgm:prSet presAssocID="{7260D8B0-7DE7-4FCF-968A-2A1A58A3EA7F}" presName="text" presStyleLbl="fgAcc0" presStyleIdx="2" presStyleCnt="4">
        <dgm:presLayoutVars>
          <dgm:chPref val="3"/>
        </dgm:presLayoutVars>
      </dgm:prSet>
      <dgm:spPr/>
    </dgm:pt>
    <dgm:pt modelId="{EBC1F370-29D3-4F3D-9FA7-AA20B14088FE}" type="pres">
      <dgm:prSet presAssocID="{7260D8B0-7DE7-4FCF-968A-2A1A58A3EA7F}" presName="hierChild2" presStyleCnt="0"/>
      <dgm:spPr/>
    </dgm:pt>
    <dgm:pt modelId="{B518D239-3BB3-45F6-8664-B82EB8FDEB52}" type="pres">
      <dgm:prSet presAssocID="{0E354CFE-A8B9-4AEC-AE8D-BF435BB2B26E}" presName="hierRoot1" presStyleCnt="0"/>
      <dgm:spPr/>
    </dgm:pt>
    <dgm:pt modelId="{910F711D-30B2-4F33-9759-B274967B2783}" type="pres">
      <dgm:prSet presAssocID="{0E354CFE-A8B9-4AEC-AE8D-BF435BB2B26E}" presName="composite" presStyleCnt="0"/>
      <dgm:spPr/>
    </dgm:pt>
    <dgm:pt modelId="{E12AAB50-FC13-4CC9-BE97-6D8B9BAAF3CE}" type="pres">
      <dgm:prSet presAssocID="{0E354CFE-A8B9-4AEC-AE8D-BF435BB2B26E}" presName="background" presStyleLbl="node0" presStyleIdx="3" presStyleCnt="4"/>
      <dgm:spPr/>
    </dgm:pt>
    <dgm:pt modelId="{5BE81AE6-DAB2-433B-A588-446F2EE65842}" type="pres">
      <dgm:prSet presAssocID="{0E354CFE-A8B9-4AEC-AE8D-BF435BB2B26E}" presName="text" presStyleLbl="fgAcc0" presStyleIdx="3" presStyleCnt="4">
        <dgm:presLayoutVars>
          <dgm:chPref val="3"/>
        </dgm:presLayoutVars>
      </dgm:prSet>
      <dgm:spPr/>
    </dgm:pt>
    <dgm:pt modelId="{069733B5-AA99-4AD7-BD11-8ED8C124167E}" type="pres">
      <dgm:prSet presAssocID="{0E354CFE-A8B9-4AEC-AE8D-BF435BB2B26E}" presName="hierChild2" presStyleCnt="0"/>
      <dgm:spPr/>
    </dgm:pt>
  </dgm:ptLst>
  <dgm:cxnLst>
    <dgm:cxn modelId="{20DEAE00-7635-43FB-BE6D-67A2F87A6D1D}" srcId="{904E8594-DD6A-45F9-9EF7-80499A874864}" destId="{A9B2012F-6CEE-46D2-910F-61526254CC74}" srcOrd="0" destOrd="0" parTransId="{50E363CE-9193-4DDE-BDA5-FCE553B81B54}" sibTransId="{89F666A1-B53F-46CD-96D1-6DA6E3BA00F8}"/>
    <dgm:cxn modelId="{9757D02E-58D9-4361-9745-63BA786C4326}" type="presOf" srcId="{14526FAB-5263-429D-9B19-A34A9C854E7F}" destId="{84C7BAF5-7EFA-4019-B0E5-133819FB6C73}" srcOrd="0" destOrd="0" presId="urn:microsoft.com/office/officeart/2005/8/layout/hierarchy1"/>
    <dgm:cxn modelId="{B37A9E32-0CF0-4830-B247-40CABEEDCCDF}" srcId="{904E8594-DD6A-45F9-9EF7-80499A874864}" destId="{7260D8B0-7DE7-4FCF-968A-2A1A58A3EA7F}" srcOrd="2" destOrd="0" parTransId="{87789F31-8351-4651-84C5-D2A62B8B1C00}" sibTransId="{3EFFC130-EAF8-47C6-A065-0CB6B157AB16}"/>
    <dgm:cxn modelId="{1B5E0950-40E5-4F91-80F0-E1B3D7BC21F8}" type="presOf" srcId="{A9B2012F-6CEE-46D2-910F-61526254CC74}" destId="{28A7AC7C-F89B-4E47-AC62-0CB4E45526EA}" srcOrd="0" destOrd="0" presId="urn:microsoft.com/office/officeart/2005/8/layout/hierarchy1"/>
    <dgm:cxn modelId="{EDCDA4B4-E5A4-4B1D-90AB-7B13F2AEFE6C}" srcId="{904E8594-DD6A-45F9-9EF7-80499A874864}" destId="{14526FAB-5263-429D-9B19-A34A9C854E7F}" srcOrd="1" destOrd="0" parTransId="{AAA8105C-8FF3-4E65-8117-D07B8483D235}" sibTransId="{893C278E-A76F-4B0D-A29B-2052E0F9DDC7}"/>
    <dgm:cxn modelId="{935FBFBC-D1C3-4413-AFA4-DFA136BDF5D1}" type="presOf" srcId="{7260D8B0-7DE7-4FCF-968A-2A1A58A3EA7F}" destId="{47A5A641-688A-41DC-BD84-9CFC727A6B50}" srcOrd="0" destOrd="0" presId="urn:microsoft.com/office/officeart/2005/8/layout/hierarchy1"/>
    <dgm:cxn modelId="{7817D5D6-0B5E-4C5F-A532-D8458FEFC5F9}" srcId="{904E8594-DD6A-45F9-9EF7-80499A874864}" destId="{0E354CFE-A8B9-4AEC-AE8D-BF435BB2B26E}" srcOrd="3" destOrd="0" parTransId="{4E3984F3-ADD2-4AE5-AD4F-0414A3E158BD}" sibTransId="{5064860D-BB79-449B-A8FC-7E031CE54C9E}"/>
    <dgm:cxn modelId="{1DF0B9E2-709C-48EC-A9B0-462C6CA04F02}" type="presOf" srcId="{0E354CFE-A8B9-4AEC-AE8D-BF435BB2B26E}" destId="{5BE81AE6-DAB2-433B-A588-446F2EE65842}" srcOrd="0" destOrd="0" presId="urn:microsoft.com/office/officeart/2005/8/layout/hierarchy1"/>
    <dgm:cxn modelId="{93225BF5-22E8-41CD-986E-D72B609570C9}" type="presOf" srcId="{904E8594-DD6A-45F9-9EF7-80499A874864}" destId="{9E2E177C-8914-4F9F-8CFE-3FF9487FF9CF}" srcOrd="0" destOrd="0" presId="urn:microsoft.com/office/officeart/2005/8/layout/hierarchy1"/>
    <dgm:cxn modelId="{2C252D81-C867-439F-91F2-2F2195523A14}" type="presParOf" srcId="{9E2E177C-8914-4F9F-8CFE-3FF9487FF9CF}" destId="{5C8EA4D8-9EEF-44E4-8608-28567266B323}" srcOrd="0" destOrd="0" presId="urn:microsoft.com/office/officeart/2005/8/layout/hierarchy1"/>
    <dgm:cxn modelId="{F3C6D0BA-2FCE-4A87-A4C6-F4459BB2073F}" type="presParOf" srcId="{5C8EA4D8-9EEF-44E4-8608-28567266B323}" destId="{402BE466-90A3-44BC-9C3B-223900234469}" srcOrd="0" destOrd="0" presId="urn:microsoft.com/office/officeart/2005/8/layout/hierarchy1"/>
    <dgm:cxn modelId="{2A1A4ED1-1776-48A4-BFF1-0AE7A6C9F52D}" type="presParOf" srcId="{402BE466-90A3-44BC-9C3B-223900234469}" destId="{274AA34D-D236-45FB-ACFD-139A081D65B9}" srcOrd="0" destOrd="0" presId="urn:microsoft.com/office/officeart/2005/8/layout/hierarchy1"/>
    <dgm:cxn modelId="{D8CD3C16-4934-46FE-B530-CB8A24975756}" type="presParOf" srcId="{402BE466-90A3-44BC-9C3B-223900234469}" destId="{28A7AC7C-F89B-4E47-AC62-0CB4E45526EA}" srcOrd="1" destOrd="0" presId="urn:microsoft.com/office/officeart/2005/8/layout/hierarchy1"/>
    <dgm:cxn modelId="{37CFD9D8-8214-4E02-9E6C-834D349481AA}" type="presParOf" srcId="{5C8EA4D8-9EEF-44E4-8608-28567266B323}" destId="{A1A056B1-4D88-45DB-A396-0EB603F2C64E}" srcOrd="1" destOrd="0" presId="urn:microsoft.com/office/officeart/2005/8/layout/hierarchy1"/>
    <dgm:cxn modelId="{196F74EF-8FF9-4B43-8892-EEB6E1347417}" type="presParOf" srcId="{9E2E177C-8914-4F9F-8CFE-3FF9487FF9CF}" destId="{687DAD12-178D-4D53-BD96-598CAF3AE31A}" srcOrd="1" destOrd="0" presId="urn:microsoft.com/office/officeart/2005/8/layout/hierarchy1"/>
    <dgm:cxn modelId="{FA20B5CE-4E17-4E6F-B1FF-289486733597}" type="presParOf" srcId="{687DAD12-178D-4D53-BD96-598CAF3AE31A}" destId="{C71EBBA5-832F-4D92-B9B9-A5C91E79BD85}" srcOrd="0" destOrd="0" presId="urn:microsoft.com/office/officeart/2005/8/layout/hierarchy1"/>
    <dgm:cxn modelId="{06A02B09-83ED-4A73-BFA7-9FF5C40F3535}" type="presParOf" srcId="{C71EBBA5-832F-4D92-B9B9-A5C91E79BD85}" destId="{4203EA22-5EA5-446F-91B3-250887D74DD1}" srcOrd="0" destOrd="0" presId="urn:microsoft.com/office/officeart/2005/8/layout/hierarchy1"/>
    <dgm:cxn modelId="{893DE6DE-5454-4F96-A45B-80D0CB50E110}" type="presParOf" srcId="{C71EBBA5-832F-4D92-B9B9-A5C91E79BD85}" destId="{84C7BAF5-7EFA-4019-B0E5-133819FB6C73}" srcOrd="1" destOrd="0" presId="urn:microsoft.com/office/officeart/2005/8/layout/hierarchy1"/>
    <dgm:cxn modelId="{D6F117EA-F832-4EF4-910A-48148970FCFF}" type="presParOf" srcId="{687DAD12-178D-4D53-BD96-598CAF3AE31A}" destId="{CF117D17-5F52-4187-A623-F5E549A9BCB9}" srcOrd="1" destOrd="0" presId="urn:microsoft.com/office/officeart/2005/8/layout/hierarchy1"/>
    <dgm:cxn modelId="{E7C45F31-FF43-41A9-9124-E50C28BE968A}" type="presParOf" srcId="{9E2E177C-8914-4F9F-8CFE-3FF9487FF9CF}" destId="{42E5E90C-A5F8-4AD2-A5F8-25961F0E2D68}" srcOrd="2" destOrd="0" presId="urn:microsoft.com/office/officeart/2005/8/layout/hierarchy1"/>
    <dgm:cxn modelId="{0CBBC457-C4F3-4A49-9AF7-BAF22AE90BDD}" type="presParOf" srcId="{42E5E90C-A5F8-4AD2-A5F8-25961F0E2D68}" destId="{12EE6007-1984-4D91-8322-D98BD0380A05}" srcOrd="0" destOrd="0" presId="urn:microsoft.com/office/officeart/2005/8/layout/hierarchy1"/>
    <dgm:cxn modelId="{AC2D16AA-1D3A-4ABC-8F8B-DC54D1C550CE}" type="presParOf" srcId="{12EE6007-1984-4D91-8322-D98BD0380A05}" destId="{01E5F7DF-EF31-4E47-9C3A-B39170270F6A}" srcOrd="0" destOrd="0" presId="urn:microsoft.com/office/officeart/2005/8/layout/hierarchy1"/>
    <dgm:cxn modelId="{E51CB24A-4343-42AF-A506-3D0C9AFF5D12}" type="presParOf" srcId="{12EE6007-1984-4D91-8322-D98BD0380A05}" destId="{47A5A641-688A-41DC-BD84-9CFC727A6B50}" srcOrd="1" destOrd="0" presId="urn:microsoft.com/office/officeart/2005/8/layout/hierarchy1"/>
    <dgm:cxn modelId="{E022A760-3F2D-47C2-B30F-92040F4F8FB0}" type="presParOf" srcId="{42E5E90C-A5F8-4AD2-A5F8-25961F0E2D68}" destId="{EBC1F370-29D3-4F3D-9FA7-AA20B14088FE}" srcOrd="1" destOrd="0" presId="urn:microsoft.com/office/officeart/2005/8/layout/hierarchy1"/>
    <dgm:cxn modelId="{E34AA62F-5072-4BE4-B8CC-B0B549CACAE1}" type="presParOf" srcId="{9E2E177C-8914-4F9F-8CFE-3FF9487FF9CF}" destId="{B518D239-3BB3-45F6-8664-B82EB8FDEB52}" srcOrd="3" destOrd="0" presId="urn:microsoft.com/office/officeart/2005/8/layout/hierarchy1"/>
    <dgm:cxn modelId="{CB7546DC-6D62-4ED6-B523-ED0937CDF7CE}" type="presParOf" srcId="{B518D239-3BB3-45F6-8664-B82EB8FDEB52}" destId="{910F711D-30B2-4F33-9759-B274967B2783}" srcOrd="0" destOrd="0" presId="urn:microsoft.com/office/officeart/2005/8/layout/hierarchy1"/>
    <dgm:cxn modelId="{9075B2C3-F0C4-4406-AFDE-0D1CBC01BFC3}" type="presParOf" srcId="{910F711D-30B2-4F33-9759-B274967B2783}" destId="{E12AAB50-FC13-4CC9-BE97-6D8B9BAAF3CE}" srcOrd="0" destOrd="0" presId="urn:microsoft.com/office/officeart/2005/8/layout/hierarchy1"/>
    <dgm:cxn modelId="{63FDCFEE-92C7-4917-A4F6-D76E3068DEF8}" type="presParOf" srcId="{910F711D-30B2-4F33-9759-B274967B2783}" destId="{5BE81AE6-DAB2-433B-A588-446F2EE65842}" srcOrd="1" destOrd="0" presId="urn:microsoft.com/office/officeart/2005/8/layout/hierarchy1"/>
    <dgm:cxn modelId="{124F14BE-3113-41B3-8AA7-3ED9B1F880F0}" type="presParOf" srcId="{B518D239-3BB3-45F6-8664-B82EB8FDEB52}" destId="{069733B5-AA99-4AD7-BD11-8ED8C124167E}"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4AA34D-D236-45FB-ACFD-139A081D65B9}">
      <dsp:nvSpPr>
        <dsp:cNvPr id="0" name=""/>
        <dsp:cNvSpPr/>
      </dsp:nvSpPr>
      <dsp:spPr>
        <a:xfrm>
          <a:off x="3201"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8A7AC7C-F89B-4E47-AC62-0CB4E45526EA}">
      <dsp:nvSpPr>
        <dsp:cNvPr id="0" name=""/>
        <dsp:cNvSpPr/>
      </dsp:nvSpPr>
      <dsp:spPr>
        <a:xfrm>
          <a:off x="257188"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sz="1600" kern="1200" dirty="0"/>
            <a:t>支援と支配：</a:t>
          </a:r>
          <a:endParaRPr kumimoji="1" lang="en-US" altLang="ja-JP" sz="1600" kern="1200" dirty="0"/>
        </a:p>
        <a:p>
          <a:pPr marL="0" lvl="0" indent="0" algn="ctr" defTabSz="711200">
            <a:lnSpc>
              <a:spcPct val="90000"/>
            </a:lnSpc>
            <a:spcBef>
              <a:spcPct val="0"/>
            </a:spcBef>
            <a:spcAft>
              <a:spcPct val="35000"/>
            </a:spcAft>
            <a:buNone/>
          </a:pPr>
          <a:r>
            <a:rPr kumimoji="1" lang="ja-JP" sz="1600" kern="1200" dirty="0"/>
            <a:t>支えようとすることと抑えつけることと</a:t>
          </a:r>
          <a:endParaRPr lang="en-US" sz="1600" kern="1200" dirty="0"/>
        </a:p>
      </dsp:txBody>
      <dsp:txXfrm>
        <a:off x="299702" y="1282093"/>
        <a:ext cx="2200851" cy="1366505"/>
      </dsp:txXfrm>
    </dsp:sp>
    <dsp:sp modelId="{4203EA22-5EA5-446F-91B3-250887D74DD1}">
      <dsp:nvSpPr>
        <dsp:cNvPr id="0" name=""/>
        <dsp:cNvSpPr/>
      </dsp:nvSpPr>
      <dsp:spPr>
        <a:xfrm>
          <a:off x="2797054"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4C7BAF5-7EFA-4019-B0E5-133819FB6C73}">
      <dsp:nvSpPr>
        <dsp:cNvPr id="0" name=""/>
        <dsp:cNvSpPr/>
      </dsp:nvSpPr>
      <dsp:spPr>
        <a:xfrm>
          <a:off x="3051041"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sz="1600" kern="1200" dirty="0"/>
            <a:t>排除と包摂：</a:t>
          </a:r>
          <a:endParaRPr kumimoji="1" lang="en-US" altLang="ja-JP" sz="1600" kern="1200" dirty="0"/>
        </a:p>
        <a:p>
          <a:pPr marL="0" lvl="0" indent="0" algn="ctr" defTabSz="711200">
            <a:lnSpc>
              <a:spcPct val="90000"/>
            </a:lnSpc>
            <a:spcBef>
              <a:spcPct val="0"/>
            </a:spcBef>
            <a:spcAft>
              <a:spcPct val="35000"/>
            </a:spcAft>
            <a:buNone/>
          </a:pPr>
          <a:r>
            <a:rPr kumimoji="1" lang="ja-JP" sz="1600" kern="1200" dirty="0"/>
            <a:t>包摂という名の排除もありうる</a:t>
          </a:r>
          <a:endParaRPr lang="en-US" sz="1600" kern="1200" dirty="0"/>
        </a:p>
      </dsp:txBody>
      <dsp:txXfrm>
        <a:off x="3093555" y="1282093"/>
        <a:ext cx="2200851" cy="1366505"/>
      </dsp:txXfrm>
    </dsp:sp>
    <dsp:sp modelId="{01E5F7DF-EF31-4E47-9C3A-B39170270F6A}">
      <dsp:nvSpPr>
        <dsp:cNvPr id="0" name=""/>
        <dsp:cNvSpPr/>
      </dsp:nvSpPr>
      <dsp:spPr>
        <a:xfrm>
          <a:off x="5590907"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47A5A641-688A-41DC-BD84-9CFC727A6B50}">
      <dsp:nvSpPr>
        <dsp:cNvPr id="0" name=""/>
        <dsp:cNvSpPr/>
      </dsp:nvSpPr>
      <dsp:spPr>
        <a:xfrm>
          <a:off x="5844894"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sz="1600" kern="1200" dirty="0"/>
            <a:t>配慮と管理：</a:t>
          </a:r>
          <a:endParaRPr kumimoji="1" lang="en-US" altLang="ja-JP" sz="1600" kern="1200" dirty="0"/>
        </a:p>
        <a:p>
          <a:pPr marL="0" lvl="0" indent="0" algn="ctr" defTabSz="711200">
            <a:lnSpc>
              <a:spcPts val="1700"/>
            </a:lnSpc>
            <a:spcBef>
              <a:spcPct val="0"/>
            </a:spcBef>
            <a:spcAft>
              <a:spcPct val="35000"/>
            </a:spcAft>
            <a:buNone/>
          </a:pPr>
          <a:r>
            <a:rPr kumimoji="1" lang="ja-JP" sz="1600" kern="1200" dirty="0"/>
            <a:t>気配りは相手を</a:t>
          </a:r>
          <a:endParaRPr kumimoji="1" lang="en-US" altLang="ja-JP" sz="1600" kern="1200" dirty="0"/>
        </a:p>
        <a:p>
          <a:pPr marL="0" lvl="0" indent="0" algn="ctr" defTabSz="711200">
            <a:lnSpc>
              <a:spcPts val="1700"/>
            </a:lnSpc>
            <a:spcBef>
              <a:spcPct val="0"/>
            </a:spcBef>
            <a:spcAft>
              <a:spcPct val="35000"/>
            </a:spcAft>
            <a:buNone/>
          </a:pPr>
          <a:r>
            <a:rPr kumimoji="1" lang="ja-JP" sz="1600" kern="1200" dirty="0"/>
            <a:t>コントロールする</a:t>
          </a:r>
          <a:endParaRPr lang="en-US" sz="1600" kern="1200" dirty="0"/>
        </a:p>
      </dsp:txBody>
      <dsp:txXfrm>
        <a:off x="5887408" y="1282093"/>
        <a:ext cx="2200851" cy="1366505"/>
      </dsp:txXfrm>
    </dsp:sp>
    <dsp:sp modelId="{E12AAB50-FC13-4CC9-BE97-6D8B9BAAF3CE}">
      <dsp:nvSpPr>
        <dsp:cNvPr id="0" name=""/>
        <dsp:cNvSpPr/>
      </dsp:nvSpPr>
      <dsp:spPr>
        <a:xfrm>
          <a:off x="8384760" y="998291"/>
          <a:ext cx="2285879" cy="1451533"/>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5BE81AE6-DAB2-433B-A588-446F2EE65842}">
      <dsp:nvSpPr>
        <dsp:cNvPr id="0" name=""/>
        <dsp:cNvSpPr/>
      </dsp:nvSpPr>
      <dsp:spPr>
        <a:xfrm>
          <a:off x="8638747" y="1239579"/>
          <a:ext cx="2285879" cy="1451533"/>
        </a:xfrm>
        <a:prstGeom prst="roundRect">
          <a:avLst>
            <a:gd name="adj" fmla="val 10000"/>
          </a:avLst>
        </a:prstGeom>
        <a:solidFill>
          <a:schemeClr val="lt1">
            <a:alpha val="90000"/>
            <a:hueOff val="0"/>
            <a:satOff val="0"/>
            <a:lumOff val="0"/>
            <a:alphaOff val="0"/>
          </a:schemeClr>
        </a:solidFill>
        <a:ln w="1905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kumimoji="1" lang="ja-JP" sz="1600" kern="1200" dirty="0"/>
            <a:t>自由と孤立：</a:t>
          </a:r>
          <a:endParaRPr kumimoji="1" lang="en-US" altLang="ja-JP" sz="1600" kern="1200" dirty="0"/>
        </a:p>
        <a:p>
          <a:pPr marL="0" lvl="0" indent="0" algn="ctr" defTabSz="711200">
            <a:lnSpc>
              <a:spcPts val="1700"/>
            </a:lnSpc>
            <a:spcBef>
              <a:spcPct val="0"/>
            </a:spcBef>
            <a:spcAft>
              <a:spcPct val="35000"/>
            </a:spcAft>
            <a:buNone/>
          </a:pPr>
          <a:r>
            <a:rPr kumimoji="1" lang="ja-JP" sz="1600" kern="1200" dirty="0"/>
            <a:t>好きにやれることと</a:t>
          </a:r>
          <a:endParaRPr kumimoji="1" lang="en-US" altLang="ja-JP" sz="1600" kern="1200" dirty="0"/>
        </a:p>
        <a:p>
          <a:pPr marL="0" lvl="0" indent="0" algn="ctr" defTabSz="711200">
            <a:lnSpc>
              <a:spcPts val="1700"/>
            </a:lnSpc>
            <a:spcBef>
              <a:spcPct val="0"/>
            </a:spcBef>
            <a:spcAft>
              <a:spcPct val="35000"/>
            </a:spcAft>
            <a:buNone/>
          </a:pPr>
          <a:r>
            <a:rPr kumimoji="1" lang="ja-JP" sz="1600" kern="1200" dirty="0"/>
            <a:t>一人きりになることと</a:t>
          </a:r>
          <a:endParaRPr lang="en-US" sz="1600" kern="1200" dirty="0"/>
        </a:p>
      </dsp:txBody>
      <dsp:txXfrm>
        <a:off x="8681261" y="1282093"/>
        <a:ext cx="2200851" cy="1366505"/>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41DACF8-07C5-40F7-B807-9D11A4375DAD}" type="datetimeFigureOut">
              <a:rPr kumimoji="1" lang="ja-JP" altLang="en-US" smtClean="0"/>
              <a:t>2025/6/18</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53C7B4-29C8-40D9-9B8D-3CA6C35A7809}" type="slidenum">
              <a:rPr kumimoji="1" lang="ja-JP" altLang="en-US" smtClean="0"/>
              <a:t>‹#›</a:t>
            </a:fld>
            <a:endParaRPr kumimoji="1" lang="ja-JP" altLang="en-US"/>
          </a:p>
        </p:txBody>
      </p:sp>
    </p:spTree>
    <p:extLst>
      <p:ext uri="{BB962C8B-B14F-4D97-AF65-F5344CB8AC3E}">
        <p14:creationId xmlns:p14="http://schemas.microsoft.com/office/powerpoint/2010/main" val="317322740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7E53C7B4-29C8-40D9-9B8D-3CA6C35A7809}" type="slidenum">
              <a:rPr kumimoji="1" lang="ja-JP" altLang="en-US" smtClean="0"/>
              <a:t>2</a:t>
            </a:fld>
            <a:endParaRPr kumimoji="1" lang="ja-JP" altLang="en-US"/>
          </a:p>
        </p:txBody>
      </p:sp>
    </p:spTree>
    <p:extLst>
      <p:ext uri="{BB962C8B-B14F-4D97-AF65-F5344CB8AC3E}">
        <p14:creationId xmlns:p14="http://schemas.microsoft.com/office/powerpoint/2010/main" val="342285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A6DE82-2542-D84B-FBE4-C2BD7BDBA9C9}"/>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464FBE71-79E5-4A7E-601F-E8EE9DD4FB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EA1A67F6-C171-761B-8D86-09F81EDABA24}"/>
              </a:ext>
            </a:extLst>
          </p:cNvPr>
          <p:cNvSpPr>
            <a:spLocks noGrp="1"/>
          </p:cNvSpPr>
          <p:nvPr>
            <p:ph type="dt" sz="half" idx="10"/>
          </p:nvPr>
        </p:nvSpPr>
        <p:spPr/>
        <p:txBody>
          <a:bodyPr/>
          <a:lstStyle/>
          <a:p>
            <a:fld id="{D34E928F-F0FC-4560-B0A1-A06D7EFF6BFD}" type="datetime1">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E034A8A6-4FE1-8B52-656A-FE5E138D7F0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1D5BB1B-5FCE-47F5-2A63-220820430AAB}"/>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4668473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7430A23-0B01-6020-618E-4797EA9AE92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D5AD2D81-F3E1-54D8-C906-4ADADEDE5166}"/>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D9DD9624-229C-2AFC-D68F-E342A1F351B4}"/>
              </a:ext>
            </a:extLst>
          </p:cNvPr>
          <p:cNvSpPr>
            <a:spLocks noGrp="1"/>
          </p:cNvSpPr>
          <p:nvPr>
            <p:ph type="dt" sz="half" idx="10"/>
          </p:nvPr>
        </p:nvSpPr>
        <p:spPr/>
        <p:txBody>
          <a:bodyPr/>
          <a:lstStyle/>
          <a:p>
            <a:fld id="{6ACCAEBD-640C-4E0A-9180-D568F94336F5}" type="datetime1">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31B72F4D-43E5-AD97-2C4F-6F13E702E6C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A97A848-8665-9728-6029-5AE4C27DA54F}"/>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12951784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F93F5094-3C25-3401-66CA-268C96E43EAF}"/>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5EC54595-AAF7-3BC0-1F80-3EA89D54A80E}"/>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5D22AEC1-EB49-2423-19DA-E3D0EF467907}"/>
              </a:ext>
            </a:extLst>
          </p:cNvPr>
          <p:cNvSpPr>
            <a:spLocks noGrp="1"/>
          </p:cNvSpPr>
          <p:nvPr>
            <p:ph type="dt" sz="half" idx="10"/>
          </p:nvPr>
        </p:nvSpPr>
        <p:spPr/>
        <p:txBody>
          <a:bodyPr/>
          <a:lstStyle/>
          <a:p>
            <a:fld id="{9D612626-126B-49C7-94DA-D4FF3086B663}" type="datetime1">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F66E2942-AF52-4ADC-F692-3FFA8B4A479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9C32CDC5-282F-80EB-573B-D0D41AFE5030}"/>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15710722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DFC143-D8C2-0688-E8E2-294C8C58BD05}"/>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5F9E9AD9-5094-4181-C890-C4A8908EBCEE}"/>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859E405-83F5-90C9-CF37-47289FE4CB53}"/>
              </a:ext>
            </a:extLst>
          </p:cNvPr>
          <p:cNvSpPr>
            <a:spLocks noGrp="1"/>
          </p:cNvSpPr>
          <p:nvPr>
            <p:ph type="dt" sz="half" idx="10"/>
          </p:nvPr>
        </p:nvSpPr>
        <p:spPr/>
        <p:txBody>
          <a:bodyPr/>
          <a:lstStyle/>
          <a:p>
            <a:fld id="{B32E096D-40BC-4FBE-93D2-7F59DC529153}" type="datetime1">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1E6ACE32-9109-D2B4-0A35-990ED4300F80}"/>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02698E3-CC22-E171-1250-7E79B7524A55}"/>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4039855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F6D0633-3E00-DBA9-A53C-619B51EF0ECB}"/>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50F6AE64-A900-F27B-62B9-1593EBB81B4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5E7EF93-37C0-7619-8996-7E809A4D684A}"/>
              </a:ext>
            </a:extLst>
          </p:cNvPr>
          <p:cNvSpPr>
            <a:spLocks noGrp="1"/>
          </p:cNvSpPr>
          <p:nvPr>
            <p:ph type="dt" sz="half" idx="10"/>
          </p:nvPr>
        </p:nvSpPr>
        <p:spPr/>
        <p:txBody>
          <a:bodyPr/>
          <a:lstStyle/>
          <a:p>
            <a:fld id="{1EEBDB12-F0DD-4094-90D2-576DD19C4260}" type="datetime1">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0C384FBD-5BB4-D167-A4F8-5870C44B96F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C01D29D-245D-9974-C4EA-770A62A35C54}"/>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11500852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940268B-D490-9053-DD31-DC4D6E118B4B}"/>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207B89D-CAD1-E4F7-0DC9-97C606F38D9A}"/>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FD10521-D9AE-16DB-5187-0912742F20F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95F96167-EB2A-AFE5-D6FA-183A74515D84}"/>
              </a:ext>
            </a:extLst>
          </p:cNvPr>
          <p:cNvSpPr>
            <a:spLocks noGrp="1"/>
          </p:cNvSpPr>
          <p:nvPr>
            <p:ph type="dt" sz="half" idx="10"/>
          </p:nvPr>
        </p:nvSpPr>
        <p:spPr/>
        <p:txBody>
          <a:bodyPr/>
          <a:lstStyle/>
          <a:p>
            <a:fld id="{D494ADFE-BA0E-40FF-875F-1C64CA38F616}" type="datetime1">
              <a:rPr kumimoji="1" lang="ja-JP" altLang="en-US" smtClean="0"/>
              <a:t>2025/6/18</a:t>
            </a:fld>
            <a:endParaRPr kumimoji="1" lang="ja-JP" altLang="en-US"/>
          </a:p>
        </p:txBody>
      </p:sp>
      <p:sp>
        <p:nvSpPr>
          <p:cNvPr id="6" name="フッター プレースホルダー 5">
            <a:extLst>
              <a:ext uri="{FF2B5EF4-FFF2-40B4-BE49-F238E27FC236}">
                <a16:creationId xmlns:a16="http://schemas.microsoft.com/office/drawing/2014/main" id="{AA1CBC74-60A5-19BC-2BA9-41249AAA8DE6}"/>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7C2D62FF-C39B-6DCF-C6AB-D4A3E80C1508}"/>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37037953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3950C63-B564-8068-7ABE-AACA1C2D966C}"/>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F21376D2-37A7-D8FF-6A65-E4DDD7311D7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AD57A984-C56D-71E5-5F8C-06761ED67EA6}"/>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39D6D91-5004-E141-80C1-E2DC6951E39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3365428D-28C7-97DC-5D4A-098A8BA51B35}"/>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43B5B4B8-94C0-3981-FD3B-37F4B38D1F1E}"/>
              </a:ext>
            </a:extLst>
          </p:cNvPr>
          <p:cNvSpPr>
            <a:spLocks noGrp="1"/>
          </p:cNvSpPr>
          <p:nvPr>
            <p:ph type="dt" sz="half" idx="10"/>
          </p:nvPr>
        </p:nvSpPr>
        <p:spPr/>
        <p:txBody>
          <a:bodyPr/>
          <a:lstStyle/>
          <a:p>
            <a:fld id="{5D7F406F-B3AD-47F7-927C-141582E51539}" type="datetime1">
              <a:rPr kumimoji="1" lang="ja-JP" altLang="en-US" smtClean="0"/>
              <a:t>2025/6/18</a:t>
            </a:fld>
            <a:endParaRPr kumimoji="1" lang="ja-JP" altLang="en-US"/>
          </a:p>
        </p:txBody>
      </p:sp>
      <p:sp>
        <p:nvSpPr>
          <p:cNvPr id="8" name="フッター プレースホルダー 7">
            <a:extLst>
              <a:ext uri="{FF2B5EF4-FFF2-40B4-BE49-F238E27FC236}">
                <a16:creationId xmlns:a16="http://schemas.microsoft.com/office/drawing/2014/main" id="{BFC3B9A1-AFB5-D875-C35F-B34E5E6C6905}"/>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6F536615-6708-7418-B5FF-26CA54FE5E98}"/>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22699255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245F80F-A1BB-3B4E-55CC-A3DE2C9CD62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7791CFCC-F974-1001-3EDC-D22FC23C0D69}"/>
              </a:ext>
            </a:extLst>
          </p:cNvPr>
          <p:cNvSpPr>
            <a:spLocks noGrp="1"/>
          </p:cNvSpPr>
          <p:nvPr>
            <p:ph type="dt" sz="half" idx="10"/>
          </p:nvPr>
        </p:nvSpPr>
        <p:spPr/>
        <p:txBody>
          <a:bodyPr/>
          <a:lstStyle/>
          <a:p>
            <a:fld id="{B4454F12-376F-49D1-9DBB-42C0D28B326F}" type="datetime1">
              <a:rPr kumimoji="1" lang="ja-JP" altLang="en-US" smtClean="0"/>
              <a:t>2025/6/18</a:t>
            </a:fld>
            <a:endParaRPr kumimoji="1" lang="ja-JP" altLang="en-US"/>
          </a:p>
        </p:txBody>
      </p:sp>
      <p:sp>
        <p:nvSpPr>
          <p:cNvPr id="4" name="フッター プレースホルダー 3">
            <a:extLst>
              <a:ext uri="{FF2B5EF4-FFF2-40B4-BE49-F238E27FC236}">
                <a16:creationId xmlns:a16="http://schemas.microsoft.com/office/drawing/2014/main" id="{DB56F40B-1091-ABAC-3189-13D599DF155D}"/>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57DB2358-2BF0-55E3-71FE-0DE927A38830}"/>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484719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40EFC1AA-3C5F-78AF-3CD9-6E3CB301AA93}"/>
              </a:ext>
            </a:extLst>
          </p:cNvPr>
          <p:cNvSpPr>
            <a:spLocks noGrp="1"/>
          </p:cNvSpPr>
          <p:nvPr>
            <p:ph type="dt" sz="half" idx="10"/>
          </p:nvPr>
        </p:nvSpPr>
        <p:spPr/>
        <p:txBody>
          <a:bodyPr/>
          <a:lstStyle/>
          <a:p>
            <a:fld id="{7FC62514-17B2-414E-A6A9-0E3B2A8E7C18}" type="datetime1">
              <a:rPr kumimoji="1" lang="ja-JP" altLang="en-US" smtClean="0"/>
              <a:t>2025/6/18</a:t>
            </a:fld>
            <a:endParaRPr kumimoji="1" lang="ja-JP" altLang="en-US"/>
          </a:p>
        </p:txBody>
      </p:sp>
      <p:sp>
        <p:nvSpPr>
          <p:cNvPr id="3" name="フッター プレースホルダー 2">
            <a:extLst>
              <a:ext uri="{FF2B5EF4-FFF2-40B4-BE49-F238E27FC236}">
                <a16:creationId xmlns:a16="http://schemas.microsoft.com/office/drawing/2014/main" id="{88FAC07E-6F72-8BB2-A3E3-6B59733B94AE}"/>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47CCA6C3-19CB-4CC8-CEAA-9EC3DCF5E0AD}"/>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25942858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D488349-2690-22CB-9EA1-2DB7DE90E845}"/>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18ACD6C-6AE6-78AF-F2CE-B3C4E89D4F4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51EF7109-D18D-6A19-237E-8780AA6B231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0E188DE-ED40-5128-37BF-5B1FE3DC3DFD}"/>
              </a:ext>
            </a:extLst>
          </p:cNvPr>
          <p:cNvSpPr>
            <a:spLocks noGrp="1"/>
          </p:cNvSpPr>
          <p:nvPr>
            <p:ph type="dt" sz="half" idx="10"/>
          </p:nvPr>
        </p:nvSpPr>
        <p:spPr/>
        <p:txBody>
          <a:bodyPr/>
          <a:lstStyle/>
          <a:p>
            <a:fld id="{9DF44FFD-5EFF-43A0-9FDE-A1CDEDCFFF96}" type="datetime1">
              <a:rPr kumimoji="1" lang="ja-JP" altLang="en-US" smtClean="0"/>
              <a:t>2025/6/18</a:t>
            </a:fld>
            <a:endParaRPr kumimoji="1" lang="ja-JP" altLang="en-US"/>
          </a:p>
        </p:txBody>
      </p:sp>
      <p:sp>
        <p:nvSpPr>
          <p:cNvPr id="6" name="フッター プレースホルダー 5">
            <a:extLst>
              <a:ext uri="{FF2B5EF4-FFF2-40B4-BE49-F238E27FC236}">
                <a16:creationId xmlns:a16="http://schemas.microsoft.com/office/drawing/2014/main" id="{F1217E19-A855-0067-B338-3F1A266FB2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6BA2390-1EDB-149E-BEA9-F91275CA5B95}"/>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421529503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D0423A1-B262-63CF-13EE-6747B7F24E44}"/>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7421B4C6-6E26-704F-7CB1-F997B987999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6237DB01-0E2A-28A5-342C-2DB22C4A3F7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A2C25A58-5315-CC1A-2BB9-A65A4879D334}"/>
              </a:ext>
            </a:extLst>
          </p:cNvPr>
          <p:cNvSpPr>
            <a:spLocks noGrp="1"/>
          </p:cNvSpPr>
          <p:nvPr>
            <p:ph type="dt" sz="half" idx="10"/>
          </p:nvPr>
        </p:nvSpPr>
        <p:spPr/>
        <p:txBody>
          <a:bodyPr/>
          <a:lstStyle/>
          <a:p>
            <a:fld id="{E59982F8-3FDC-4C7E-8A19-A9794A66F463}" type="datetime1">
              <a:rPr kumimoji="1" lang="ja-JP" altLang="en-US" smtClean="0"/>
              <a:t>2025/6/18</a:t>
            </a:fld>
            <a:endParaRPr kumimoji="1" lang="ja-JP" altLang="en-US"/>
          </a:p>
        </p:txBody>
      </p:sp>
      <p:sp>
        <p:nvSpPr>
          <p:cNvPr id="6" name="フッター プレースホルダー 5">
            <a:extLst>
              <a:ext uri="{FF2B5EF4-FFF2-40B4-BE49-F238E27FC236}">
                <a16:creationId xmlns:a16="http://schemas.microsoft.com/office/drawing/2014/main" id="{2A661763-A2B4-08B9-8A5D-1A799B52053F}"/>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926C0A6A-5CA5-1251-FA6F-2860272B7F9F}"/>
              </a:ext>
            </a:extLst>
          </p:cNvPr>
          <p:cNvSpPr>
            <a:spLocks noGrp="1"/>
          </p:cNvSpPr>
          <p:nvPr>
            <p:ph type="sldNum" sz="quarter" idx="12"/>
          </p:nvPr>
        </p:nvSpPr>
        <p:spPr/>
        <p:txBody>
          <a:body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3612513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4361D220-33D1-2A3F-525C-4D8A2FF1717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064F1B54-E865-32D9-4764-38B4B72A60C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21BF6E4F-5D77-7E4B-0104-C51D65535B0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C725FBC-D6E3-451E-AD03-69EF95A19585}" type="datetime1">
              <a:rPr kumimoji="1" lang="ja-JP" altLang="en-US" smtClean="0"/>
              <a:t>2025/6/18</a:t>
            </a:fld>
            <a:endParaRPr kumimoji="1" lang="ja-JP" altLang="en-US"/>
          </a:p>
        </p:txBody>
      </p:sp>
      <p:sp>
        <p:nvSpPr>
          <p:cNvPr id="5" name="フッター プレースホルダー 4">
            <a:extLst>
              <a:ext uri="{FF2B5EF4-FFF2-40B4-BE49-F238E27FC236}">
                <a16:creationId xmlns:a16="http://schemas.microsoft.com/office/drawing/2014/main" id="{96228722-2F35-0E14-B3AC-3D9E61B00CE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D7517753-7DF3-E735-B287-85437133C56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1285864-C3A0-44BE-8505-56097A915A42}" type="slidenum">
              <a:rPr kumimoji="1" lang="ja-JP" altLang="en-US" smtClean="0"/>
              <a:t>‹#›</a:t>
            </a:fld>
            <a:endParaRPr kumimoji="1" lang="ja-JP" altLang="en-US"/>
          </a:p>
        </p:txBody>
      </p:sp>
    </p:spTree>
    <p:extLst>
      <p:ext uri="{BB962C8B-B14F-4D97-AF65-F5344CB8AC3E}">
        <p14:creationId xmlns:p14="http://schemas.microsoft.com/office/powerpoint/2010/main" val="25561112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6F5A5072-7B47-4D32-B52A-4EBBF590B8A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9715DAF0-AE1B-46C9-8A6B-DB2AA05AB91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2" y="-22693"/>
            <a:ext cx="12191999" cy="4374129"/>
          </a:xfrm>
          <a:prstGeom prst="rect">
            <a:avLst/>
          </a:prstGeom>
          <a:gradFill>
            <a:gsLst>
              <a:gs pos="0">
                <a:schemeClr val="accent1">
                  <a:lumMod val="75000"/>
                </a:schemeClr>
              </a:gs>
              <a:gs pos="100000">
                <a:srgbClr val="000000"/>
              </a:gs>
            </a:gsLst>
            <a:lin ang="15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6016219D-510E-4184-9090-6D5578A87BD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3908719" y="-3931841"/>
            <a:ext cx="4374557" cy="12192000"/>
          </a:xfrm>
          <a:prstGeom prst="rect">
            <a:avLst/>
          </a:prstGeom>
          <a:gradFill>
            <a:gsLst>
              <a:gs pos="40000">
                <a:schemeClr val="accent1">
                  <a:alpha val="0"/>
                </a:schemeClr>
              </a:gs>
              <a:gs pos="100000">
                <a:schemeClr val="accent1">
                  <a:lumMod val="75000"/>
                  <a:alpha val="52000"/>
                </a:schemeClr>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FF4A713-7B75-4B21-90D7-5AB19547C72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4136696" y="-3703868"/>
            <a:ext cx="4374128" cy="11736479"/>
          </a:xfrm>
          <a:prstGeom prst="rect">
            <a:avLst/>
          </a:prstGeom>
          <a:gradFill>
            <a:gsLst>
              <a:gs pos="17000">
                <a:schemeClr val="accent1">
                  <a:alpha val="0"/>
                </a:schemeClr>
              </a:gs>
              <a:gs pos="100000">
                <a:srgbClr val="000000">
                  <a:alpha val="37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C631C0B-6DA6-4E57-8231-CE32B3434A7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 y="-22690"/>
            <a:ext cx="8542485" cy="4374126"/>
          </a:xfrm>
          <a:prstGeom prst="rect">
            <a:avLst/>
          </a:prstGeom>
          <a:gradFill>
            <a:gsLst>
              <a:gs pos="0">
                <a:schemeClr val="accent1">
                  <a:lumMod val="50000"/>
                  <a:alpha val="0"/>
                </a:schemeClr>
              </a:gs>
              <a:gs pos="100000">
                <a:srgbClr val="000000">
                  <a:alpha val="25000"/>
                </a:srgbClr>
              </a:gs>
            </a:gsLst>
            <a:lin ang="18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C29501E6-A978-4A61-9689-9085AF97A53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2508972">
            <a:off x="5945431" y="-1032053"/>
            <a:ext cx="4990147" cy="4439131"/>
          </a:xfrm>
          <a:custGeom>
            <a:avLst/>
            <a:gdLst>
              <a:gd name="connsiteX0" fmla="*/ 4990147 w 4990147"/>
              <a:gd name="connsiteY0" fmla="*/ 2229378 h 4439131"/>
              <a:gd name="connsiteX1" fmla="*/ 917384 w 4990147"/>
              <a:gd name="connsiteY1" fmla="*/ 4439131 h 4439131"/>
              <a:gd name="connsiteX2" fmla="*/ 910814 w 4990147"/>
              <a:gd name="connsiteY2" fmla="*/ 4434219 h 4439131"/>
              <a:gd name="connsiteX3" fmla="*/ 0 w 4990147"/>
              <a:gd name="connsiteY3" fmla="*/ 2502877 h 4439131"/>
              <a:gd name="connsiteX4" fmla="*/ 2502877 w 4990147"/>
              <a:gd name="connsiteY4" fmla="*/ 0 h 4439131"/>
              <a:gd name="connsiteX5" fmla="*/ 4954904 w 4990147"/>
              <a:gd name="connsiteY5" fmla="*/ 1998460 h 44391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90147" h="4439131">
                <a:moveTo>
                  <a:pt x="4990147" y="2229378"/>
                </a:moveTo>
                <a:lnTo>
                  <a:pt x="917384" y="4439131"/>
                </a:lnTo>
                <a:lnTo>
                  <a:pt x="910814" y="4434219"/>
                </a:lnTo>
                <a:cubicBezTo>
                  <a:pt x="354557" y="3975154"/>
                  <a:pt x="0" y="3280421"/>
                  <a:pt x="0" y="2502877"/>
                </a:cubicBezTo>
                <a:cubicBezTo>
                  <a:pt x="0" y="1120576"/>
                  <a:pt x="1120576" y="0"/>
                  <a:pt x="2502877" y="0"/>
                </a:cubicBezTo>
                <a:cubicBezTo>
                  <a:pt x="3712390" y="0"/>
                  <a:pt x="4721520" y="857941"/>
                  <a:pt x="4954904" y="1998460"/>
                </a:cubicBezTo>
                <a:close/>
              </a:path>
            </a:pathLst>
          </a:custGeom>
          <a:gradFill>
            <a:gsLst>
              <a:gs pos="0">
                <a:schemeClr val="accent1">
                  <a:alpha val="22000"/>
                </a:schemeClr>
              </a:gs>
              <a:gs pos="87000">
                <a:schemeClr val="accent1">
                  <a:lumMod val="60000"/>
                  <a:lumOff val="40000"/>
                  <a:alpha val="2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 name="タイトル 1">
            <a:extLst>
              <a:ext uri="{FF2B5EF4-FFF2-40B4-BE49-F238E27FC236}">
                <a16:creationId xmlns:a16="http://schemas.microsoft.com/office/drawing/2014/main" id="{279CA6DA-B855-1748-2DCF-88418DE35D4A}"/>
              </a:ext>
            </a:extLst>
          </p:cNvPr>
          <p:cNvSpPr>
            <a:spLocks noGrp="1"/>
          </p:cNvSpPr>
          <p:nvPr>
            <p:ph type="ctrTitle"/>
          </p:nvPr>
        </p:nvSpPr>
        <p:spPr>
          <a:xfrm>
            <a:off x="1314824" y="735106"/>
            <a:ext cx="10053763" cy="2928470"/>
          </a:xfrm>
        </p:spPr>
        <p:txBody>
          <a:bodyPr anchor="b">
            <a:normAutofit/>
          </a:bodyPr>
          <a:lstStyle/>
          <a:p>
            <a:pPr algn="l"/>
            <a:r>
              <a:rPr kumimoji="1" lang="ja-JP" altLang="en-US" sz="4800" dirty="0">
                <a:solidFill>
                  <a:srgbClr val="FFFFFF"/>
                </a:solidFill>
                <a:latin typeface="ＭＳ ゴシック" panose="020B0609070205080204" pitchFamily="49" charset="-128"/>
                <a:ea typeface="ＭＳ ゴシック" panose="020B0609070205080204" pitchFamily="49" charset="-128"/>
              </a:rPr>
              <a:t>社会学から考える支援：</a:t>
            </a:r>
            <a:br>
              <a:rPr kumimoji="1" lang="en-US" altLang="ja-JP" sz="4800" dirty="0">
                <a:solidFill>
                  <a:srgbClr val="FFFFFF"/>
                </a:solidFill>
                <a:latin typeface="ＭＳ ゴシック" panose="020B0609070205080204" pitchFamily="49" charset="-128"/>
                <a:ea typeface="ＭＳ ゴシック" panose="020B0609070205080204" pitchFamily="49" charset="-128"/>
              </a:rPr>
            </a:br>
            <a:br>
              <a:rPr lang="en-US" altLang="ja-JP" sz="4800" dirty="0">
                <a:solidFill>
                  <a:srgbClr val="FFFFFF"/>
                </a:solidFill>
                <a:latin typeface="ＭＳ ゴシック" panose="020B0609070205080204" pitchFamily="49" charset="-128"/>
                <a:ea typeface="ＭＳ ゴシック" panose="020B0609070205080204" pitchFamily="49" charset="-128"/>
              </a:rPr>
            </a:br>
            <a:r>
              <a:rPr lang="ja-JP" altLang="en-US" sz="4800" dirty="0">
                <a:solidFill>
                  <a:srgbClr val="FFFFFF"/>
                </a:solidFill>
                <a:latin typeface="ＭＳ ゴシック" panose="020B0609070205080204" pitchFamily="49" charset="-128"/>
                <a:ea typeface="ＭＳ ゴシック" panose="020B0609070205080204" pitchFamily="49" charset="-128"/>
              </a:rPr>
              <a:t>専門家像を超えた支援者像へ：</a:t>
            </a:r>
            <a:br>
              <a:rPr lang="en-US" altLang="ja-JP" sz="4800" dirty="0">
                <a:solidFill>
                  <a:srgbClr val="FFFFFF"/>
                </a:solidFill>
                <a:latin typeface="ＭＳ ゴシック" panose="020B0609070205080204" pitchFamily="49" charset="-128"/>
                <a:ea typeface="ＭＳ ゴシック" panose="020B0609070205080204" pitchFamily="49" charset="-128"/>
              </a:rPr>
            </a:br>
            <a:r>
              <a:rPr lang="ja-JP" altLang="en-US" sz="4800" dirty="0">
                <a:solidFill>
                  <a:srgbClr val="FFFFFF"/>
                </a:solidFill>
                <a:latin typeface="ＭＳ ゴシック" panose="020B0609070205080204" pitchFamily="49" charset="-128"/>
                <a:ea typeface="ＭＳ ゴシック" panose="020B0609070205080204" pitchFamily="49" charset="-128"/>
              </a:rPr>
              <a:t>ベースの支援の今日的意義</a:t>
            </a:r>
            <a:endParaRPr kumimoji="1" lang="ja-JP" altLang="en-US" sz="4800" dirty="0">
              <a:solidFill>
                <a:srgbClr val="FFFFFF"/>
              </a:solidFill>
              <a:latin typeface="ＭＳ ゴシック" panose="020B0609070205080204" pitchFamily="49" charset="-128"/>
              <a:ea typeface="ＭＳ ゴシック" panose="020B0609070205080204" pitchFamily="49" charset="-128"/>
            </a:endParaRPr>
          </a:p>
        </p:txBody>
      </p:sp>
      <p:sp>
        <p:nvSpPr>
          <p:cNvPr id="3" name="字幕 2">
            <a:extLst>
              <a:ext uri="{FF2B5EF4-FFF2-40B4-BE49-F238E27FC236}">
                <a16:creationId xmlns:a16="http://schemas.microsoft.com/office/drawing/2014/main" id="{15E5B291-88F8-AF4B-D15A-92406CCBCF2E}"/>
              </a:ext>
            </a:extLst>
          </p:cNvPr>
          <p:cNvSpPr>
            <a:spLocks noGrp="1"/>
          </p:cNvSpPr>
          <p:nvPr>
            <p:ph type="subTitle" idx="1"/>
          </p:nvPr>
        </p:nvSpPr>
        <p:spPr>
          <a:xfrm>
            <a:off x="1314824" y="4657243"/>
            <a:ext cx="5662919" cy="992531"/>
          </a:xfrm>
        </p:spPr>
        <p:txBody>
          <a:bodyPr anchor="ctr">
            <a:normAutofit/>
          </a:bodyPr>
          <a:lstStyle/>
          <a:p>
            <a:pPr algn="l"/>
            <a:r>
              <a:rPr kumimoji="1" lang="ja-JP" altLang="en-US" sz="1600" dirty="0">
                <a:latin typeface="ＭＳ ゴシック" panose="020B0609070205080204" pitchFamily="49" charset="-128"/>
                <a:ea typeface="ＭＳ ゴシック" panose="020B0609070205080204" pitchFamily="49" charset="-128"/>
              </a:rPr>
              <a:t>公益財団法人鉄道弘済会　</a:t>
            </a:r>
            <a:r>
              <a:rPr lang="ja-JP" altLang="en-US" sz="1600" dirty="0">
                <a:latin typeface="ＭＳ ゴシック" panose="020B0609070205080204" pitchFamily="49" charset="-128"/>
                <a:ea typeface="ＭＳ ゴシック" panose="020B0609070205080204" pitchFamily="49" charset="-128"/>
              </a:rPr>
              <a:t>第</a:t>
            </a:r>
            <a:r>
              <a:rPr lang="en-US" altLang="ja-JP" sz="1600" dirty="0">
                <a:latin typeface="ＭＳ ゴシック" panose="020B0609070205080204" pitchFamily="49" charset="-128"/>
                <a:ea typeface="ＭＳ ゴシック" panose="020B0609070205080204" pitchFamily="49" charset="-128"/>
              </a:rPr>
              <a:t>61</a:t>
            </a:r>
            <a:r>
              <a:rPr lang="ja-JP" altLang="en-US" sz="1600" dirty="0">
                <a:latin typeface="ＭＳ ゴシック" panose="020B0609070205080204" pitchFamily="49" charset="-128"/>
                <a:ea typeface="ＭＳ ゴシック" panose="020B0609070205080204" pitchFamily="49" charset="-128"/>
              </a:rPr>
              <a:t>回社会福祉セミナー</a:t>
            </a:r>
            <a:endParaRPr lang="en-US" altLang="ja-JP" sz="1600" dirty="0">
              <a:latin typeface="ＭＳ ゴシック" panose="020B0609070205080204" pitchFamily="49" charset="-128"/>
              <a:ea typeface="ＭＳ ゴシック" panose="020B0609070205080204" pitchFamily="49" charset="-128"/>
            </a:endParaRPr>
          </a:p>
          <a:p>
            <a:pPr algn="l"/>
            <a:r>
              <a:rPr kumimoji="1" lang="en-US" altLang="ja-JP" sz="1600" dirty="0">
                <a:latin typeface="ＭＳ ゴシック" panose="020B0609070205080204" pitchFamily="49" charset="-128"/>
                <a:ea typeface="ＭＳ ゴシック" panose="020B0609070205080204" pitchFamily="49" charset="-128"/>
              </a:rPr>
              <a:t>2025</a:t>
            </a:r>
            <a:r>
              <a:rPr kumimoji="1" lang="ja-JP" altLang="en-US" sz="1600" dirty="0">
                <a:latin typeface="ＭＳ ゴシック" panose="020B0609070205080204" pitchFamily="49" charset="-128"/>
                <a:ea typeface="ＭＳ ゴシック" panose="020B0609070205080204" pitchFamily="49" charset="-128"/>
              </a:rPr>
              <a:t>年</a:t>
            </a:r>
            <a:r>
              <a:rPr kumimoji="1" lang="en-US" altLang="ja-JP" sz="1600" dirty="0">
                <a:latin typeface="ＭＳ ゴシック" panose="020B0609070205080204" pitchFamily="49" charset="-128"/>
                <a:ea typeface="ＭＳ ゴシック" panose="020B0609070205080204" pitchFamily="49" charset="-128"/>
              </a:rPr>
              <a:t>7</a:t>
            </a:r>
            <a:r>
              <a:rPr kumimoji="1" lang="ja-JP" altLang="en-US" sz="1600" dirty="0">
                <a:latin typeface="ＭＳ ゴシック" panose="020B0609070205080204" pitchFamily="49" charset="-128"/>
                <a:ea typeface="ＭＳ ゴシック" panose="020B0609070205080204" pitchFamily="49" charset="-128"/>
              </a:rPr>
              <a:t>月</a:t>
            </a:r>
            <a:r>
              <a:rPr kumimoji="1" lang="en-US" altLang="ja-JP" sz="1600" dirty="0">
                <a:latin typeface="ＭＳ ゴシック" panose="020B0609070205080204" pitchFamily="49" charset="-128"/>
                <a:ea typeface="ＭＳ ゴシック" panose="020B0609070205080204" pitchFamily="49" charset="-128"/>
              </a:rPr>
              <a:t>5</a:t>
            </a:r>
            <a:r>
              <a:rPr kumimoji="1" lang="ja-JP" altLang="en-US" sz="1600" dirty="0">
                <a:latin typeface="ＭＳ ゴシック" panose="020B0609070205080204" pitchFamily="49" charset="-128"/>
                <a:ea typeface="ＭＳ ゴシック" panose="020B0609070205080204" pitchFamily="49" charset="-128"/>
              </a:rPr>
              <a:t>日（土）基調鼎談</a:t>
            </a:r>
            <a:endParaRPr kumimoji="1" lang="en-US" altLang="ja-JP" sz="1600" dirty="0">
              <a:latin typeface="ＭＳ ゴシック" panose="020B0609070205080204" pitchFamily="49" charset="-128"/>
              <a:ea typeface="ＭＳ ゴシック" panose="020B0609070205080204" pitchFamily="49" charset="-128"/>
            </a:endParaRPr>
          </a:p>
        </p:txBody>
      </p:sp>
      <p:sp>
        <p:nvSpPr>
          <p:cNvPr id="4" name="字幕 2">
            <a:extLst>
              <a:ext uri="{FF2B5EF4-FFF2-40B4-BE49-F238E27FC236}">
                <a16:creationId xmlns:a16="http://schemas.microsoft.com/office/drawing/2014/main" id="{8FDE7454-6EEA-B29D-3619-B73C4F9C5972}"/>
              </a:ext>
            </a:extLst>
          </p:cNvPr>
          <p:cNvSpPr txBox="1">
            <a:spLocks/>
          </p:cNvSpPr>
          <p:nvPr/>
        </p:nvSpPr>
        <p:spPr>
          <a:xfrm>
            <a:off x="1314824" y="5649776"/>
            <a:ext cx="10005951" cy="946236"/>
          </a:xfrm>
          <a:prstGeom prst="rect">
            <a:avLst/>
          </a:prstGeom>
        </p:spPr>
        <p:txBody>
          <a:bodyPr vert="horz" lIns="91440" tIns="45720" rIns="91440" bIns="45720" rtlCol="0" anchor="ctr">
            <a:normAutofit/>
          </a:bodyPr>
          <a:lstStyle>
            <a:lvl1pPr marL="0" indent="0" algn="ctr" defTabSz="914400" rtl="0" eaLnBrk="1" latinLnBrk="0" hangingPunct="1">
              <a:lnSpc>
                <a:spcPct val="90000"/>
              </a:lnSpc>
              <a:spcBef>
                <a:spcPts val="1000"/>
              </a:spcBef>
              <a:buFont typeface="Arial" panose="020B0604020202020204" pitchFamily="34" charset="0"/>
              <a:buNone/>
              <a:defRPr kumimoji="1"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kumimoji="1"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kumimoji="1"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kumimoji="1" sz="1600" kern="1200">
                <a:solidFill>
                  <a:schemeClr val="tx1"/>
                </a:solidFill>
                <a:latin typeface="+mn-lt"/>
                <a:ea typeface="+mn-ea"/>
                <a:cs typeface="+mn-cs"/>
              </a:defRPr>
            </a:lvl9pPr>
          </a:lstStyle>
          <a:p>
            <a:pPr algn="l"/>
            <a:r>
              <a:rPr lang="ja-JP" altLang="en-US" dirty="0">
                <a:latin typeface="ＭＳ ゴシック" panose="020B0609070205080204" pitchFamily="49" charset="-128"/>
                <a:ea typeface="ＭＳ ゴシック" panose="020B0609070205080204" pitchFamily="49" charset="-128"/>
              </a:rPr>
              <a:t>法政大学社会学部　教授　三井さよ</a:t>
            </a:r>
          </a:p>
        </p:txBody>
      </p:sp>
      <p:sp>
        <p:nvSpPr>
          <p:cNvPr id="5" name="スライド番号プレースホルダー 4">
            <a:extLst>
              <a:ext uri="{FF2B5EF4-FFF2-40B4-BE49-F238E27FC236}">
                <a16:creationId xmlns:a16="http://schemas.microsoft.com/office/drawing/2014/main" id="{A3C9C0AA-CFBC-F0D0-D956-E1E32181DEAE}"/>
              </a:ext>
            </a:extLst>
          </p:cNvPr>
          <p:cNvSpPr>
            <a:spLocks noGrp="1"/>
          </p:cNvSpPr>
          <p:nvPr>
            <p:ph type="sldNum" sz="quarter" idx="12"/>
          </p:nvPr>
        </p:nvSpPr>
        <p:spPr/>
        <p:txBody>
          <a:bodyPr/>
          <a:lstStyle/>
          <a:p>
            <a:fld id="{E1285864-C3A0-44BE-8505-56097A915A42}" type="slidenum">
              <a:rPr kumimoji="1" lang="ja-JP" altLang="en-US" smtClean="0"/>
              <a:t>1</a:t>
            </a:fld>
            <a:endParaRPr kumimoji="1" lang="ja-JP" altLang="en-US"/>
          </a:p>
        </p:txBody>
      </p:sp>
    </p:spTree>
    <p:extLst>
      <p:ext uri="{BB962C8B-B14F-4D97-AF65-F5344CB8AC3E}">
        <p14:creationId xmlns:p14="http://schemas.microsoft.com/office/powerpoint/2010/main" val="2141014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5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par>
                                <p:cTn id="11" presetID="10" presetClass="entr" presetSubtype="0" fill="hold" grpId="0" nodeType="withEffect">
                                  <p:stCondLst>
                                    <p:cond delay="2000"/>
                                  </p:stCondLst>
                                  <p:iterate type="lt">
                                    <p:tmPct val="10000"/>
                                  </p:iterate>
                                  <p:childTnLst>
                                    <p:set>
                                      <p:cBhvr>
                                        <p:cTn id="12" dur="1" fill="hold">
                                          <p:stCondLst>
                                            <p:cond delay="0"/>
                                          </p:stCondLst>
                                        </p:cTn>
                                        <p:tgtEl>
                                          <p:spTgt spid="3">
                                            <p:txEl>
                                              <p:pRg st="1" end="1"/>
                                            </p:txEl>
                                          </p:spTgt>
                                        </p:tgtEl>
                                        <p:attrNameLst>
                                          <p:attrName>style.visibility</p:attrName>
                                        </p:attrNameLst>
                                      </p:cBhvr>
                                      <p:to>
                                        <p:strVal val="visible"/>
                                      </p:to>
                                    </p:set>
                                    <p:animEffect transition="in" filter="fade">
                                      <p:cBhvr>
                                        <p:cTn id="13" dur="400"/>
                                        <p:tgtEl>
                                          <p:spTgt spid="3">
                                            <p:txEl>
                                              <p:pRg st="1" end="1"/>
                                            </p:txEl>
                                          </p:spTgt>
                                        </p:tgtEl>
                                      </p:cBhvr>
                                    </p:animEffect>
                                  </p:childTnLst>
                                </p:cTn>
                              </p:par>
                              <p:par>
                                <p:cTn id="14" presetID="10" presetClass="entr" presetSubtype="0" fill="hold" grpId="0" nodeType="withEffect">
                                  <p:stCondLst>
                                    <p:cond delay="2000"/>
                                  </p:stCondLst>
                                  <p:iterate type="lt">
                                    <p:tmPct val="10000"/>
                                  </p:iterate>
                                  <p:childTnLst>
                                    <p:set>
                                      <p:cBhvr>
                                        <p:cTn id="15" dur="1" fill="hold">
                                          <p:stCondLst>
                                            <p:cond delay="0"/>
                                          </p:stCondLst>
                                        </p:cTn>
                                        <p:tgtEl>
                                          <p:spTgt spid="4">
                                            <p:txEl>
                                              <p:pRg st="0" end="0"/>
                                            </p:txEl>
                                          </p:spTgt>
                                        </p:tgtEl>
                                        <p:attrNameLst>
                                          <p:attrName>style.visibility</p:attrName>
                                        </p:attrNameLst>
                                      </p:cBhvr>
                                      <p:to>
                                        <p:strVal val="visible"/>
                                      </p:to>
                                    </p:set>
                                    <p:animEffect transition="in" filter="fade">
                                      <p:cBhvr>
                                        <p:cTn id="16" dur="400"/>
                                        <p:tgtEl>
                                          <p:spTgt spid="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P spid="4" grpId="0" uiExpand="1"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7" name="Rectangle 26">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タイトル 6">
            <a:extLst>
              <a:ext uri="{FF2B5EF4-FFF2-40B4-BE49-F238E27FC236}">
                <a16:creationId xmlns:a16="http://schemas.microsoft.com/office/drawing/2014/main" id="{E9EB3689-73FA-0E25-595E-5AED6E9A7941}"/>
              </a:ext>
            </a:extLst>
          </p:cNvPr>
          <p:cNvSpPr>
            <a:spLocks noGrp="1"/>
          </p:cNvSpPr>
          <p:nvPr>
            <p:ph type="title"/>
          </p:nvPr>
        </p:nvSpPr>
        <p:spPr>
          <a:xfrm>
            <a:off x="1629751" y="934327"/>
            <a:ext cx="8924392" cy="1058275"/>
          </a:xfrm>
        </p:spPr>
        <p:txBody>
          <a:bodyPr>
            <a:normAutofit/>
          </a:bodyPr>
          <a:lstStyle/>
          <a:p>
            <a:pPr algn="ctr"/>
            <a:r>
              <a:rPr lang="ja-JP" altLang="en-US" sz="3600" dirty="0">
                <a:latin typeface="ＭＳ ゴシック" panose="020B0609070205080204" pitchFamily="49" charset="-128"/>
                <a:ea typeface="ＭＳ ゴシック" panose="020B0609070205080204" pitchFamily="49" charset="-128"/>
              </a:rPr>
              <a:t>ベースの支援の特徴⑴　相手次第</a:t>
            </a:r>
          </a:p>
        </p:txBody>
      </p:sp>
      <p:sp>
        <p:nvSpPr>
          <p:cNvPr id="29" name="Freeform: Shape 28">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コンテンツ プレースホルダー 7">
            <a:extLst>
              <a:ext uri="{FF2B5EF4-FFF2-40B4-BE49-F238E27FC236}">
                <a16:creationId xmlns:a16="http://schemas.microsoft.com/office/drawing/2014/main" id="{926B2D5F-4DE7-9DD0-7FFD-2949A8F00F78}"/>
              </a:ext>
            </a:extLst>
          </p:cNvPr>
          <p:cNvSpPr>
            <a:spLocks noGrp="1"/>
          </p:cNvSpPr>
          <p:nvPr>
            <p:ph idx="1"/>
          </p:nvPr>
        </p:nvSpPr>
        <p:spPr>
          <a:xfrm>
            <a:off x="1209040" y="2337807"/>
            <a:ext cx="9689147" cy="3171357"/>
          </a:xfrm>
        </p:spPr>
        <p:txBody>
          <a:bodyPr>
            <a:noAutofit/>
          </a:bodyPr>
          <a:lstStyle/>
          <a:p>
            <a:r>
              <a:rPr lang="ja-JP" altLang="en-US" sz="2400" dirty="0">
                <a:latin typeface="ＭＳ ゴシック" panose="020B0609070205080204" pitchFamily="49" charset="-128"/>
                <a:ea typeface="ＭＳ ゴシック" panose="020B0609070205080204" pitchFamily="49" charset="-128"/>
              </a:rPr>
              <a:t>介護・介助：別の脳みそと身体をつなぐ</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⇒利用者に協力してもらわなくては始まらない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相談・コーディネート：相手が信用しなければ意味がない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見守り：一歩間違えれば「監視」にしかならない</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a:t>
            </a:r>
            <a:r>
              <a:rPr lang="ja-JP" altLang="en-US" sz="2400" dirty="0">
                <a:solidFill>
                  <a:srgbClr val="FF0000"/>
                </a:solidFill>
                <a:latin typeface="ＭＳ ゴシック" panose="020B0609070205080204" pitchFamily="49" charset="-128"/>
                <a:ea typeface="ＭＳ ゴシック" panose="020B0609070205080204" pitchFamily="49" charset="-128"/>
              </a:rPr>
              <a:t>相手がこちらを利用すると決めてくれなくては始まらない</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そのため、座学よりも</a:t>
            </a:r>
            <a:r>
              <a:rPr lang="en-US" altLang="ja-JP" sz="2400" dirty="0">
                <a:solidFill>
                  <a:srgbClr val="FF0000"/>
                </a:solidFill>
                <a:latin typeface="ＭＳ ゴシック" panose="020B0609070205080204" pitchFamily="49" charset="-128"/>
                <a:ea typeface="ＭＳ ゴシック" panose="020B0609070205080204" pitchFamily="49" charset="-128"/>
              </a:rPr>
              <a:t>OJT</a:t>
            </a:r>
            <a:r>
              <a:rPr lang="ja-JP" altLang="en-US" sz="2400" dirty="0">
                <a:latin typeface="ＭＳ ゴシック" panose="020B0609070205080204" pitchFamily="49" charset="-128"/>
                <a:ea typeface="ＭＳ ゴシック" panose="020B0609070205080204" pitchFamily="49" charset="-128"/>
              </a:rPr>
              <a:t>（本人に自分を知ってもらう）</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「失敗」の経験が多い⇒「失敗」できるだけマシとも言える</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＊虐待防止研修のパラドックス／対象者との共同性の違い</a:t>
            </a:r>
            <a:endParaRPr lang="en-US" altLang="ja-JP" sz="2400" dirty="0">
              <a:latin typeface="ＭＳ ゴシック" panose="020B0609070205080204" pitchFamily="49" charset="-128"/>
              <a:ea typeface="ＭＳ ゴシック" panose="020B0609070205080204" pitchFamily="49" charset="-128"/>
            </a:endParaRPr>
          </a:p>
        </p:txBody>
      </p:sp>
      <p:sp>
        <p:nvSpPr>
          <p:cNvPr id="2" name="スライド番号プレースホルダー 1">
            <a:extLst>
              <a:ext uri="{FF2B5EF4-FFF2-40B4-BE49-F238E27FC236}">
                <a16:creationId xmlns:a16="http://schemas.microsoft.com/office/drawing/2014/main" id="{78F936AD-7632-195F-1E28-8482212AB3CC}"/>
              </a:ext>
            </a:extLst>
          </p:cNvPr>
          <p:cNvSpPr>
            <a:spLocks noGrp="1"/>
          </p:cNvSpPr>
          <p:nvPr>
            <p:ph type="sldNum" sz="quarter" idx="12"/>
          </p:nvPr>
        </p:nvSpPr>
        <p:spPr/>
        <p:txBody>
          <a:bodyPr/>
          <a:lstStyle/>
          <a:p>
            <a:fld id="{E1285864-C3A0-44BE-8505-56097A915A42}" type="slidenum">
              <a:rPr kumimoji="1" lang="ja-JP" altLang="en-US" smtClean="0"/>
              <a:t>10</a:t>
            </a:fld>
            <a:endParaRPr kumimoji="1" lang="ja-JP" altLang="en-US"/>
          </a:p>
        </p:txBody>
      </p:sp>
    </p:spTree>
    <p:extLst>
      <p:ext uri="{BB962C8B-B14F-4D97-AF65-F5344CB8AC3E}">
        <p14:creationId xmlns:p14="http://schemas.microsoft.com/office/powerpoint/2010/main" val="3537346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0EAF2FF1-A6DA-DF7F-E295-A341B6070740}"/>
              </a:ext>
            </a:extLst>
          </p:cNvPr>
          <p:cNvSpPr>
            <a:spLocks noGrp="1"/>
          </p:cNvSpPr>
          <p:nvPr>
            <p:ph type="title"/>
          </p:nvPr>
        </p:nvSpPr>
        <p:spPr>
          <a:xfrm>
            <a:off x="1629751" y="934327"/>
            <a:ext cx="8924392" cy="1058275"/>
          </a:xfrm>
        </p:spPr>
        <p:txBody>
          <a:bodyPr>
            <a:normAutofit/>
          </a:bodyPr>
          <a:lstStyle/>
          <a:p>
            <a:pPr algn="ctr"/>
            <a:r>
              <a:rPr kumimoji="1" lang="ja-JP" altLang="en-US" sz="3600" dirty="0">
                <a:latin typeface="ＭＳ ゴシック" panose="020B0609070205080204" pitchFamily="49" charset="-128"/>
                <a:ea typeface="ＭＳ ゴシック" panose="020B0609070205080204" pitchFamily="49" charset="-128"/>
              </a:rPr>
              <a:t>ベースの支援の特徴⑵　時間感覚が違う</a:t>
            </a:r>
          </a:p>
        </p:txBody>
      </p:sp>
      <p:sp>
        <p:nvSpPr>
          <p:cNvPr id="24" name="Freeform: Shape 23">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コンテンツ プレースホルダー 2">
            <a:extLst>
              <a:ext uri="{FF2B5EF4-FFF2-40B4-BE49-F238E27FC236}">
                <a16:creationId xmlns:a16="http://schemas.microsoft.com/office/drawing/2014/main" id="{799DC826-83C8-C249-37E5-249303D449B8}"/>
              </a:ext>
            </a:extLst>
          </p:cNvPr>
          <p:cNvSpPr>
            <a:spLocks noGrp="1"/>
          </p:cNvSpPr>
          <p:nvPr>
            <p:ph idx="1"/>
          </p:nvPr>
        </p:nvSpPr>
        <p:spPr>
          <a:xfrm>
            <a:off x="1293812" y="2337807"/>
            <a:ext cx="9604373" cy="3171357"/>
          </a:xfrm>
        </p:spPr>
        <p:txBody>
          <a:bodyPr>
            <a:normAutofit/>
          </a:bodyPr>
          <a:lstStyle/>
          <a:p>
            <a:r>
              <a:rPr kumimoji="1" lang="ja-JP" altLang="en-US" sz="2400" dirty="0">
                <a:latin typeface="ＭＳ ゴシック" panose="020B0609070205080204" pitchFamily="49" charset="-128"/>
                <a:ea typeface="ＭＳ ゴシック" panose="020B0609070205080204" pitchFamily="49" charset="-128"/>
              </a:rPr>
              <a:t>専門家は、短時間でケアを集約できるならその方がいい</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（医療・法律専門家に長くかかわりたい人は実はいない）</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介護・介助：「終わり」を想定することなく、日々続ける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相談・コーディネート：</a:t>
            </a:r>
            <a:r>
              <a:rPr lang="en-US" altLang="ja-JP" sz="2400" dirty="0">
                <a:latin typeface="ＭＳ ゴシック" panose="020B0609070205080204" pitchFamily="49" charset="-128"/>
                <a:ea typeface="ＭＳ ゴシック" panose="020B0609070205080204" pitchFamily="49" charset="-128"/>
              </a:rPr>
              <a:t>10</a:t>
            </a:r>
            <a:r>
              <a:rPr lang="ja-JP" altLang="en-US" sz="2400" dirty="0">
                <a:latin typeface="ＭＳ ゴシック" panose="020B0609070205080204" pitchFamily="49" charset="-128"/>
                <a:ea typeface="ＭＳ ゴシック" panose="020B0609070205080204" pitchFamily="49" charset="-128"/>
              </a:rPr>
              <a:t>年以上のスパンでなされることも</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見守り：</a:t>
            </a:r>
            <a:r>
              <a:rPr lang="en-US" altLang="ja-JP" sz="2400" dirty="0">
                <a:latin typeface="ＭＳ ゴシック" panose="020B0609070205080204" pitchFamily="49" charset="-128"/>
                <a:ea typeface="ＭＳ ゴシック" panose="020B0609070205080204" pitchFamily="49" charset="-128"/>
              </a:rPr>
              <a:t>5</a:t>
            </a:r>
            <a:r>
              <a:rPr lang="ja-JP" altLang="en-US" sz="2400" dirty="0">
                <a:latin typeface="ＭＳ ゴシック" panose="020B0609070205080204" pitchFamily="49" charset="-128"/>
                <a:ea typeface="ＭＳ ゴシック" panose="020B0609070205080204" pitchFamily="49" charset="-128"/>
              </a:rPr>
              <a:t>分が肝要／</a:t>
            </a:r>
            <a:r>
              <a:rPr lang="en-US" altLang="ja-JP" sz="2400" dirty="0">
                <a:latin typeface="ＭＳ ゴシック" panose="020B0609070205080204" pitchFamily="49" charset="-128"/>
                <a:ea typeface="ＭＳ ゴシック" panose="020B0609070205080204" pitchFamily="49" charset="-128"/>
              </a:rPr>
              <a:t>10</a:t>
            </a:r>
            <a:r>
              <a:rPr lang="ja-JP" altLang="en-US" sz="2400" dirty="0">
                <a:latin typeface="ＭＳ ゴシック" panose="020B0609070205080204" pitchFamily="49" charset="-128"/>
                <a:ea typeface="ＭＳ ゴシック" panose="020B0609070205080204" pitchFamily="49" charset="-128"/>
              </a:rPr>
              <a:t>年単位</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a:t>
            </a:r>
            <a:r>
              <a:rPr lang="ja-JP" altLang="en-US" sz="2400" dirty="0">
                <a:solidFill>
                  <a:srgbClr val="FF0000"/>
                </a:solidFill>
                <a:latin typeface="ＭＳ ゴシック" panose="020B0609070205080204" pitchFamily="49" charset="-128"/>
                <a:ea typeface="ＭＳ ゴシック" panose="020B0609070205080204" pitchFamily="49" charset="-128"/>
              </a:rPr>
              <a:t>時間感覚が違ってくる</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見ている範囲が異なる（「アフターケア」はせいぜい</a:t>
            </a:r>
            <a:r>
              <a:rPr lang="en-US" altLang="ja-JP" sz="2400" dirty="0">
                <a:latin typeface="ＭＳ ゴシック" panose="020B0609070205080204" pitchFamily="49" charset="-128"/>
                <a:ea typeface="ＭＳ ゴシック" panose="020B0609070205080204" pitchFamily="49" charset="-128"/>
              </a:rPr>
              <a:t>1</a:t>
            </a:r>
            <a:r>
              <a:rPr lang="ja-JP" altLang="en-US" sz="2400" dirty="0">
                <a:latin typeface="ＭＳ ゴシック" panose="020B0609070205080204" pitchFamily="49" charset="-128"/>
                <a:ea typeface="ＭＳ ゴシック" panose="020B0609070205080204" pitchFamily="49" charset="-128"/>
              </a:rPr>
              <a:t>年？）</a:t>
            </a:r>
            <a:endParaRPr kumimoji="1" lang="en-US" altLang="ja-JP"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D1CA71CC-EA79-E5DF-AB13-3602B71DBA71}"/>
              </a:ext>
            </a:extLst>
          </p:cNvPr>
          <p:cNvSpPr>
            <a:spLocks noGrp="1"/>
          </p:cNvSpPr>
          <p:nvPr>
            <p:ph type="sldNum" sz="quarter" idx="12"/>
          </p:nvPr>
        </p:nvSpPr>
        <p:spPr/>
        <p:txBody>
          <a:bodyPr/>
          <a:lstStyle/>
          <a:p>
            <a:fld id="{E1285864-C3A0-44BE-8505-56097A915A42}" type="slidenum">
              <a:rPr kumimoji="1" lang="ja-JP" altLang="en-US" smtClean="0"/>
              <a:t>11</a:t>
            </a:fld>
            <a:endParaRPr kumimoji="1" lang="ja-JP" altLang="en-US"/>
          </a:p>
        </p:txBody>
      </p:sp>
    </p:spTree>
    <p:extLst>
      <p:ext uri="{BB962C8B-B14F-4D97-AF65-F5344CB8AC3E}">
        <p14:creationId xmlns:p14="http://schemas.microsoft.com/office/powerpoint/2010/main" val="5600068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21">
            <a:extLst>
              <a:ext uri="{FF2B5EF4-FFF2-40B4-BE49-F238E27FC236}">
                <a16:creationId xmlns:a16="http://schemas.microsoft.com/office/drawing/2014/main" id="{84697CDA-BDB7-4883-B48B-1D4EDB2F0E9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2304A904-8B82-6034-3C0B-9982AF096747}"/>
              </a:ext>
            </a:extLst>
          </p:cNvPr>
          <p:cNvSpPr>
            <a:spLocks noGrp="1"/>
          </p:cNvSpPr>
          <p:nvPr>
            <p:ph type="title"/>
          </p:nvPr>
        </p:nvSpPr>
        <p:spPr>
          <a:xfrm>
            <a:off x="1629751" y="934327"/>
            <a:ext cx="8924392" cy="1058275"/>
          </a:xfrm>
        </p:spPr>
        <p:txBody>
          <a:bodyPr>
            <a:normAutofit/>
          </a:bodyPr>
          <a:lstStyle/>
          <a:p>
            <a:pPr algn="ctr"/>
            <a:r>
              <a:rPr kumimoji="1" lang="ja-JP" altLang="en-US" sz="3600" dirty="0">
                <a:latin typeface="ＭＳ ゴシック" panose="020B0609070205080204" pitchFamily="49" charset="-128"/>
                <a:ea typeface="ＭＳ ゴシック" panose="020B0609070205080204" pitchFamily="49" charset="-128"/>
              </a:rPr>
              <a:t>ベースの支援の特徴⑶　倫理感覚が違う</a:t>
            </a:r>
          </a:p>
        </p:txBody>
      </p:sp>
      <p:sp>
        <p:nvSpPr>
          <p:cNvPr id="24" name="Freeform: Shape 23">
            <a:extLst>
              <a:ext uri="{FF2B5EF4-FFF2-40B4-BE49-F238E27FC236}">
                <a16:creationId xmlns:a16="http://schemas.microsoft.com/office/drawing/2014/main" id="{6295B176-FA0E-4B6A-A190-5E2E82BEA5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293813" y="2337807"/>
            <a:ext cx="9604374" cy="3585866"/>
          </a:xfrm>
          <a:custGeom>
            <a:avLst/>
            <a:gdLst>
              <a:gd name="connsiteX0" fmla="*/ 0 w 9604374"/>
              <a:gd name="connsiteY0" fmla="*/ 0 h 3585866"/>
              <a:gd name="connsiteX1" fmla="*/ 9604374 w 9604374"/>
              <a:gd name="connsiteY1" fmla="*/ 0 h 3585866"/>
              <a:gd name="connsiteX2" fmla="*/ 9604374 w 9604374"/>
              <a:gd name="connsiteY2" fmla="*/ 3095088 h 3585866"/>
              <a:gd name="connsiteX3" fmla="*/ 9591455 w 9604374"/>
              <a:gd name="connsiteY3" fmla="*/ 3097044 h 3585866"/>
              <a:gd name="connsiteX4" fmla="*/ 9285147 w 9604374"/>
              <a:gd name="connsiteY4" fmla="*/ 3164182 h 3585866"/>
              <a:gd name="connsiteX5" fmla="*/ 9114078 w 9604374"/>
              <a:gd name="connsiteY5" fmla="*/ 3164299 h 3585866"/>
              <a:gd name="connsiteX6" fmla="*/ 8999665 w 9604374"/>
              <a:gd name="connsiteY6" fmla="*/ 3157864 h 3585866"/>
              <a:gd name="connsiteX7" fmla="*/ 8925240 w 9604374"/>
              <a:gd name="connsiteY7" fmla="*/ 3152135 h 3585866"/>
              <a:gd name="connsiteX8" fmla="*/ 8868257 w 9604374"/>
              <a:gd name="connsiteY8" fmla="*/ 3146819 h 3585866"/>
              <a:gd name="connsiteX9" fmla="*/ 8792363 w 9604374"/>
              <a:gd name="connsiteY9" fmla="*/ 3146856 h 3585866"/>
              <a:gd name="connsiteX10" fmla="*/ 8668399 w 9604374"/>
              <a:gd name="connsiteY10" fmla="*/ 3196893 h 3585866"/>
              <a:gd name="connsiteX11" fmla="*/ 8474043 w 9604374"/>
              <a:gd name="connsiteY11" fmla="*/ 3240734 h 3585866"/>
              <a:gd name="connsiteX12" fmla="*/ 8317555 w 9604374"/>
              <a:gd name="connsiteY12" fmla="*/ 3247156 h 3585866"/>
              <a:gd name="connsiteX13" fmla="*/ 8280111 w 9604374"/>
              <a:gd name="connsiteY13" fmla="*/ 3255812 h 3585866"/>
              <a:gd name="connsiteX14" fmla="*/ 8096088 w 9604374"/>
              <a:gd name="connsiteY14" fmla="*/ 3253903 h 3585866"/>
              <a:gd name="connsiteX15" fmla="*/ 7825642 w 9604374"/>
              <a:gd name="connsiteY15" fmla="*/ 3271628 h 3585866"/>
              <a:gd name="connsiteX16" fmla="*/ 7531820 w 9604374"/>
              <a:gd name="connsiteY16" fmla="*/ 3252671 h 3585866"/>
              <a:gd name="connsiteX17" fmla="*/ 7193751 w 9604374"/>
              <a:gd name="connsiteY17" fmla="*/ 3245192 h 3585866"/>
              <a:gd name="connsiteX18" fmla="*/ 6976768 w 9604374"/>
              <a:gd name="connsiteY18" fmla="*/ 3238559 h 3585866"/>
              <a:gd name="connsiteX19" fmla="*/ 6756462 w 9604374"/>
              <a:gd name="connsiteY19" fmla="*/ 3273268 h 3585866"/>
              <a:gd name="connsiteX20" fmla="*/ 6512214 w 9604374"/>
              <a:gd name="connsiteY20" fmla="*/ 3298845 h 3585866"/>
              <a:gd name="connsiteX21" fmla="*/ 6289569 w 9604374"/>
              <a:gd name="connsiteY21" fmla="*/ 3301118 h 3585866"/>
              <a:gd name="connsiteX22" fmla="*/ 6157816 w 9604374"/>
              <a:gd name="connsiteY22" fmla="*/ 3308643 h 3585866"/>
              <a:gd name="connsiteX23" fmla="*/ 6110062 w 9604374"/>
              <a:gd name="connsiteY23" fmla="*/ 3321185 h 3585866"/>
              <a:gd name="connsiteX24" fmla="*/ 6041832 w 9604374"/>
              <a:gd name="connsiteY24" fmla="*/ 3332190 h 3585866"/>
              <a:gd name="connsiteX25" fmla="*/ 5923195 w 9604374"/>
              <a:gd name="connsiteY25" fmla="*/ 3359104 h 3585866"/>
              <a:gd name="connsiteX26" fmla="*/ 5770972 w 9604374"/>
              <a:gd name="connsiteY26" fmla="*/ 3369893 h 3585866"/>
              <a:gd name="connsiteX27" fmla="*/ 5632583 w 9604374"/>
              <a:gd name="connsiteY27" fmla="*/ 3357730 h 3585866"/>
              <a:gd name="connsiteX28" fmla="*/ 5539996 w 9604374"/>
              <a:gd name="connsiteY28" fmla="*/ 3352890 h 3585866"/>
              <a:gd name="connsiteX29" fmla="*/ 5315460 w 9604374"/>
              <a:gd name="connsiteY29" fmla="*/ 3350411 h 3585866"/>
              <a:gd name="connsiteX30" fmla="*/ 5072455 w 9604374"/>
              <a:gd name="connsiteY30" fmla="*/ 3338147 h 3585866"/>
              <a:gd name="connsiteX31" fmla="*/ 5016364 w 9604374"/>
              <a:gd name="connsiteY31" fmla="*/ 3348937 h 3585866"/>
              <a:gd name="connsiteX32" fmla="*/ 4922276 w 9604374"/>
              <a:gd name="connsiteY32" fmla="*/ 3366515 h 3585866"/>
              <a:gd name="connsiteX33" fmla="*/ 4856444 w 9604374"/>
              <a:gd name="connsiteY33" fmla="*/ 3399463 h 3585866"/>
              <a:gd name="connsiteX34" fmla="*/ 4775993 w 9604374"/>
              <a:gd name="connsiteY34" fmla="*/ 3406312 h 3585866"/>
              <a:gd name="connsiteX35" fmla="*/ 4667320 w 9604374"/>
              <a:gd name="connsiteY35" fmla="*/ 3397926 h 3585866"/>
              <a:gd name="connsiteX36" fmla="*/ 4540268 w 9604374"/>
              <a:gd name="connsiteY36" fmla="*/ 3424464 h 3585866"/>
              <a:gd name="connsiteX37" fmla="*/ 4465491 w 9604374"/>
              <a:gd name="connsiteY37" fmla="*/ 3433154 h 3585866"/>
              <a:gd name="connsiteX38" fmla="*/ 4262864 w 9604374"/>
              <a:gd name="connsiteY38" fmla="*/ 3464075 h 3585866"/>
              <a:gd name="connsiteX39" fmla="*/ 4175005 w 9604374"/>
              <a:gd name="connsiteY39" fmla="*/ 3493545 h 3585866"/>
              <a:gd name="connsiteX40" fmla="*/ 4030100 w 9604374"/>
              <a:gd name="connsiteY40" fmla="*/ 3514212 h 3585866"/>
              <a:gd name="connsiteX41" fmla="*/ 3926631 w 9604374"/>
              <a:gd name="connsiteY41" fmla="*/ 3525304 h 3585866"/>
              <a:gd name="connsiteX42" fmla="*/ 3897306 w 9604374"/>
              <a:gd name="connsiteY42" fmla="*/ 3547095 h 3585866"/>
              <a:gd name="connsiteX43" fmla="*/ 3896886 w 9604374"/>
              <a:gd name="connsiteY43" fmla="*/ 3547500 h 3585866"/>
              <a:gd name="connsiteX44" fmla="*/ 3834004 w 9604374"/>
              <a:gd name="connsiteY44" fmla="*/ 3550510 h 3585866"/>
              <a:gd name="connsiteX45" fmla="*/ 3696227 w 9604374"/>
              <a:gd name="connsiteY45" fmla="*/ 3574175 h 3585866"/>
              <a:gd name="connsiteX46" fmla="*/ 3652821 w 9604374"/>
              <a:gd name="connsiteY46" fmla="*/ 3580368 h 3585866"/>
              <a:gd name="connsiteX47" fmla="*/ 3629691 w 9604374"/>
              <a:gd name="connsiteY47" fmla="*/ 3585866 h 3585866"/>
              <a:gd name="connsiteX48" fmla="*/ 3595018 w 9604374"/>
              <a:gd name="connsiteY48" fmla="*/ 3571623 h 3585866"/>
              <a:gd name="connsiteX49" fmla="*/ 3551656 w 9604374"/>
              <a:gd name="connsiteY49" fmla="*/ 3577800 h 3585866"/>
              <a:gd name="connsiteX50" fmla="*/ 3541558 w 9604374"/>
              <a:gd name="connsiteY50" fmla="*/ 3579797 h 3585866"/>
              <a:gd name="connsiteX51" fmla="*/ 3465708 w 9604374"/>
              <a:gd name="connsiteY51" fmla="*/ 3565931 h 3585866"/>
              <a:gd name="connsiteX52" fmla="*/ 3458313 w 9604374"/>
              <a:gd name="connsiteY52" fmla="*/ 3560366 h 3585866"/>
              <a:gd name="connsiteX53" fmla="*/ 3420278 w 9604374"/>
              <a:gd name="connsiteY53" fmla="*/ 3557947 h 3585866"/>
              <a:gd name="connsiteX54" fmla="*/ 3415952 w 9604374"/>
              <a:gd name="connsiteY54" fmla="*/ 3559424 h 3585866"/>
              <a:gd name="connsiteX55" fmla="*/ 3384432 w 9604374"/>
              <a:gd name="connsiteY55" fmla="*/ 3550905 h 3585866"/>
              <a:gd name="connsiteX56" fmla="*/ 3258039 w 9604374"/>
              <a:gd name="connsiteY56" fmla="*/ 3535884 h 3585866"/>
              <a:gd name="connsiteX57" fmla="*/ 3015008 w 9604374"/>
              <a:gd name="connsiteY57" fmla="*/ 3528000 h 3585866"/>
              <a:gd name="connsiteX58" fmla="*/ 2761910 w 9604374"/>
              <a:gd name="connsiteY58" fmla="*/ 3505496 h 3585866"/>
              <a:gd name="connsiteX59" fmla="*/ 2521923 w 9604374"/>
              <a:gd name="connsiteY59" fmla="*/ 3514208 h 3585866"/>
              <a:gd name="connsiteX60" fmla="*/ 2085894 w 9604374"/>
              <a:gd name="connsiteY60" fmla="*/ 3490122 h 3585866"/>
              <a:gd name="connsiteX61" fmla="*/ 1936305 w 9604374"/>
              <a:gd name="connsiteY61" fmla="*/ 3487966 h 3585866"/>
              <a:gd name="connsiteX62" fmla="*/ 1836080 w 9604374"/>
              <a:gd name="connsiteY62" fmla="*/ 3487150 h 3585866"/>
              <a:gd name="connsiteX63" fmla="*/ 1829133 w 9604374"/>
              <a:gd name="connsiteY63" fmla="*/ 3489437 h 3585866"/>
              <a:gd name="connsiteX64" fmla="*/ 1801140 w 9604374"/>
              <a:gd name="connsiteY64" fmla="*/ 3490787 h 3585866"/>
              <a:gd name="connsiteX65" fmla="*/ 1793476 w 9604374"/>
              <a:gd name="connsiteY65" fmla="*/ 3500921 h 3585866"/>
              <a:gd name="connsiteX66" fmla="*/ 1699923 w 9604374"/>
              <a:gd name="connsiteY66" fmla="*/ 3509706 h 3585866"/>
              <a:gd name="connsiteX67" fmla="*/ 1474760 w 9604374"/>
              <a:gd name="connsiteY67" fmla="*/ 3513685 h 3585866"/>
              <a:gd name="connsiteX68" fmla="*/ 1308130 w 9604374"/>
              <a:gd name="connsiteY68" fmla="*/ 3496703 h 3585866"/>
              <a:gd name="connsiteX69" fmla="*/ 1252381 w 9604374"/>
              <a:gd name="connsiteY69" fmla="*/ 3506093 h 3585866"/>
              <a:gd name="connsiteX70" fmla="*/ 1174550 w 9604374"/>
              <a:gd name="connsiteY70" fmla="*/ 3512642 h 3585866"/>
              <a:gd name="connsiteX71" fmla="*/ 924455 w 9604374"/>
              <a:gd name="connsiteY71" fmla="*/ 3507283 h 3585866"/>
              <a:gd name="connsiteX72" fmla="*/ 718373 w 9604374"/>
              <a:gd name="connsiteY72" fmla="*/ 3511753 h 3585866"/>
              <a:gd name="connsiteX73" fmla="*/ 600444 w 9604374"/>
              <a:gd name="connsiteY73" fmla="*/ 3520899 h 3585866"/>
              <a:gd name="connsiteX74" fmla="*/ 351173 w 9604374"/>
              <a:gd name="connsiteY74" fmla="*/ 3495843 h 3585866"/>
              <a:gd name="connsiteX75" fmla="*/ 108372 w 9604374"/>
              <a:gd name="connsiteY75" fmla="*/ 3484386 h 3585866"/>
              <a:gd name="connsiteX76" fmla="*/ 6467 w 9604374"/>
              <a:gd name="connsiteY76" fmla="*/ 3476532 h 3585866"/>
              <a:gd name="connsiteX77" fmla="*/ 0 w 9604374"/>
              <a:gd name="connsiteY77" fmla="*/ 3475412 h 358586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Lst>
            <a:rect l="l" t="t" r="r" b="b"/>
            <a:pathLst>
              <a:path w="9604374" h="3585866">
                <a:moveTo>
                  <a:pt x="0" y="0"/>
                </a:moveTo>
                <a:lnTo>
                  <a:pt x="9604374" y="0"/>
                </a:lnTo>
                <a:lnTo>
                  <a:pt x="9604374" y="3095088"/>
                </a:lnTo>
                <a:lnTo>
                  <a:pt x="9591455" y="3097044"/>
                </a:lnTo>
                <a:cubicBezTo>
                  <a:pt x="9496183" y="3133516"/>
                  <a:pt x="9411472" y="3121301"/>
                  <a:pt x="9285147" y="3164182"/>
                </a:cubicBezTo>
                <a:cubicBezTo>
                  <a:pt x="9222914" y="3162781"/>
                  <a:pt x="9174371" y="3173454"/>
                  <a:pt x="9114078" y="3164299"/>
                </a:cubicBezTo>
                <a:cubicBezTo>
                  <a:pt x="9087411" y="3155904"/>
                  <a:pt x="9030947" y="3180906"/>
                  <a:pt x="8999665" y="3157864"/>
                </a:cubicBezTo>
                <a:cubicBezTo>
                  <a:pt x="8997339" y="3174606"/>
                  <a:pt x="8938300" y="3159909"/>
                  <a:pt x="8925240" y="3152135"/>
                </a:cubicBezTo>
                <a:cubicBezTo>
                  <a:pt x="8910091" y="3159441"/>
                  <a:pt x="8884639" y="3146109"/>
                  <a:pt x="8868257" y="3146819"/>
                </a:cubicBezTo>
                <a:cubicBezTo>
                  <a:pt x="8835852" y="3110204"/>
                  <a:pt x="8832251" y="3167659"/>
                  <a:pt x="8792363" y="3146856"/>
                </a:cubicBezTo>
                <a:cubicBezTo>
                  <a:pt x="8774838" y="3159285"/>
                  <a:pt x="8715420" y="3185652"/>
                  <a:pt x="8668399" y="3196893"/>
                </a:cubicBezTo>
                <a:cubicBezTo>
                  <a:pt x="8575902" y="3221445"/>
                  <a:pt x="8569506" y="3250654"/>
                  <a:pt x="8474043" y="3240734"/>
                </a:cubicBezTo>
                <a:cubicBezTo>
                  <a:pt x="8460613" y="3264436"/>
                  <a:pt x="8297088" y="3204738"/>
                  <a:pt x="8317555" y="3247156"/>
                </a:cubicBezTo>
                <a:cubicBezTo>
                  <a:pt x="8285696" y="3245083"/>
                  <a:pt x="8262352" y="3228203"/>
                  <a:pt x="8280111" y="3255812"/>
                </a:cubicBezTo>
                <a:lnTo>
                  <a:pt x="8096088" y="3253903"/>
                </a:lnTo>
                <a:cubicBezTo>
                  <a:pt x="7994084" y="3261603"/>
                  <a:pt x="7930388" y="3281921"/>
                  <a:pt x="7825642" y="3271628"/>
                </a:cubicBezTo>
                <a:cubicBezTo>
                  <a:pt x="7723046" y="3270395"/>
                  <a:pt x="7671282" y="3252297"/>
                  <a:pt x="7531820" y="3252671"/>
                </a:cubicBezTo>
                <a:cubicBezTo>
                  <a:pt x="7433606" y="3250277"/>
                  <a:pt x="7293100" y="3236234"/>
                  <a:pt x="7193751" y="3245192"/>
                </a:cubicBezTo>
                <a:cubicBezTo>
                  <a:pt x="7074822" y="3223769"/>
                  <a:pt x="7104250" y="3250265"/>
                  <a:pt x="6976768" y="3238559"/>
                </a:cubicBezTo>
                <a:cubicBezTo>
                  <a:pt x="6921032" y="3284865"/>
                  <a:pt x="6823818" y="3261794"/>
                  <a:pt x="6756462" y="3273268"/>
                </a:cubicBezTo>
                <a:cubicBezTo>
                  <a:pt x="6679037" y="3283316"/>
                  <a:pt x="6590030" y="3294204"/>
                  <a:pt x="6512214" y="3298845"/>
                </a:cubicBezTo>
                <a:cubicBezTo>
                  <a:pt x="6450581" y="3277980"/>
                  <a:pt x="6366042" y="3329199"/>
                  <a:pt x="6289569" y="3301118"/>
                </a:cubicBezTo>
                <a:cubicBezTo>
                  <a:pt x="6261432" y="3294355"/>
                  <a:pt x="6174310" y="3295209"/>
                  <a:pt x="6157816" y="3308643"/>
                </a:cubicBezTo>
                <a:cubicBezTo>
                  <a:pt x="6139648" y="3311557"/>
                  <a:pt x="6118459" y="3306799"/>
                  <a:pt x="6110062" y="3321185"/>
                </a:cubicBezTo>
                <a:cubicBezTo>
                  <a:pt x="6096189" y="3338498"/>
                  <a:pt x="6032810" y="3311765"/>
                  <a:pt x="6041832" y="3332190"/>
                </a:cubicBezTo>
                <a:cubicBezTo>
                  <a:pt x="5996830" y="3313871"/>
                  <a:pt x="5961033" y="3350141"/>
                  <a:pt x="5923195" y="3359104"/>
                </a:cubicBezTo>
                <a:cubicBezTo>
                  <a:pt x="5887750" y="3340930"/>
                  <a:pt x="5853570" y="3365323"/>
                  <a:pt x="5770972" y="3369893"/>
                </a:cubicBezTo>
                <a:cubicBezTo>
                  <a:pt x="5731993" y="3348876"/>
                  <a:pt x="5705091" y="3385599"/>
                  <a:pt x="5632583" y="3357730"/>
                </a:cubicBezTo>
                <a:cubicBezTo>
                  <a:pt x="5594087" y="3357562"/>
                  <a:pt x="5606154" y="3357443"/>
                  <a:pt x="5539996" y="3352890"/>
                </a:cubicBezTo>
                <a:cubicBezTo>
                  <a:pt x="5439049" y="3348000"/>
                  <a:pt x="5408459" y="3356166"/>
                  <a:pt x="5315460" y="3350411"/>
                </a:cubicBezTo>
                <a:cubicBezTo>
                  <a:pt x="5211119" y="3348356"/>
                  <a:pt x="5208881" y="3372469"/>
                  <a:pt x="5072455" y="3338147"/>
                </a:cubicBezTo>
                <a:cubicBezTo>
                  <a:pt x="5061717" y="3354508"/>
                  <a:pt x="5045493" y="3355753"/>
                  <a:pt x="5016364" y="3348937"/>
                </a:cubicBezTo>
                <a:cubicBezTo>
                  <a:pt x="4965900" y="3349130"/>
                  <a:pt x="4977835" y="3389131"/>
                  <a:pt x="4922276" y="3366515"/>
                </a:cubicBezTo>
                <a:cubicBezTo>
                  <a:pt x="4935702" y="3387794"/>
                  <a:pt x="4828733" y="3377760"/>
                  <a:pt x="4856444" y="3399463"/>
                </a:cubicBezTo>
                <a:cubicBezTo>
                  <a:pt x="4827698" y="3420094"/>
                  <a:pt x="4805019" y="3388256"/>
                  <a:pt x="4775993" y="3406312"/>
                </a:cubicBezTo>
                <a:cubicBezTo>
                  <a:pt x="4744470" y="3406056"/>
                  <a:pt x="4706605" y="3394901"/>
                  <a:pt x="4667320" y="3397926"/>
                </a:cubicBezTo>
                <a:cubicBezTo>
                  <a:pt x="4613435" y="3387476"/>
                  <a:pt x="4608100" y="3410487"/>
                  <a:pt x="4540268" y="3424464"/>
                </a:cubicBezTo>
                <a:cubicBezTo>
                  <a:pt x="4508279" y="3412969"/>
                  <a:pt x="4485989" y="3420063"/>
                  <a:pt x="4465491" y="3433154"/>
                </a:cubicBezTo>
                <a:cubicBezTo>
                  <a:pt x="4396498" y="3432601"/>
                  <a:pt x="4338078" y="3453569"/>
                  <a:pt x="4262864" y="3464075"/>
                </a:cubicBezTo>
                <a:cubicBezTo>
                  <a:pt x="4180249" y="3483394"/>
                  <a:pt x="4225769" y="3479019"/>
                  <a:pt x="4175005" y="3493545"/>
                </a:cubicBezTo>
                <a:lnTo>
                  <a:pt x="4030100" y="3514212"/>
                </a:lnTo>
                <a:lnTo>
                  <a:pt x="3926631" y="3525304"/>
                </a:lnTo>
                <a:lnTo>
                  <a:pt x="3897306" y="3547095"/>
                </a:lnTo>
                <a:lnTo>
                  <a:pt x="3896886" y="3547500"/>
                </a:lnTo>
                <a:lnTo>
                  <a:pt x="3834004" y="3550510"/>
                </a:lnTo>
                <a:cubicBezTo>
                  <a:pt x="3800562" y="3554957"/>
                  <a:pt x="3734185" y="3568533"/>
                  <a:pt x="3696227" y="3574175"/>
                </a:cubicBezTo>
                <a:cubicBezTo>
                  <a:pt x="3661780" y="3570074"/>
                  <a:pt x="3640587" y="3551815"/>
                  <a:pt x="3652821" y="3580368"/>
                </a:cubicBezTo>
                <a:cubicBezTo>
                  <a:pt x="3641506" y="3579831"/>
                  <a:pt x="3634593" y="3582151"/>
                  <a:pt x="3629691" y="3585866"/>
                </a:cubicBezTo>
                <a:lnTo>
                  <a:pt x="3595018" y="3571623"/>
                </a:lnTo>
                <a:lnTo>
                  <a:pt x="3551656" y="3577800"/>
                </a:lnTo>
                <a:lnTo>
                  <a:pt x="3541558" y="3579797"/>
                </a:lnTo>
                <a:lnTo>
                  <a:pt x="3465708" y="3565931"/>
                </a:lnTo>
                <a:lnTo>
                  <a:pt x="3458313" y="3560366"/>
                </a:lnTo>
                <a:cubicBezTo>
                  <a:pt x="3450380" y="3556940"/>
                  <a:pt x="3439090" y="3555355"/>
                  <a:pt x="3420278" y="3557947"/>
                </a:cubicBezTo>
                <a:lnTo>
                  <a:pt x="3415952" y="3559424"/>
                </a:lnTo>
                <a:lnTo>
                  <a:pt x="3384432" y="3550905"/>
                </a:lnTo>
                <a:cubicBezTo>
                  <a:pt x="3374259" y="3547029"/>
                  <a:pt x="3265415" y="3542149"/>
                  <a:pt x="3258039" y="3535884"/>
                </a:cubicBezTo>
                <a:cubicBezTo>
                  <a:pt x="3138852" y="3551394"/>
                  <a:pt x="3130647" y="3523871"/>
                  <a:pt x="3015008" y="3528000"/>
                </a:cubicBezTo>
                <a:cubicBezTo>
                  <a:pt x="2914857" y="3486061"/>
                  <a:pt x="2851687" y="3511605"/>
                  <a:pt x="2761910" y="3505496"/>
                </a:cubicBezTo>
                <a:cubicBezTo>
                  <a:pt x="2676401" y="3501198"/>
                  <a:pt x="2636809" y="3514769"/>
                  <a:pt x="2521923" y="3514208"/>
                </a:cubicBezTo>
                <a:cubicBezTo>
                  <a:pt x="2400197" y="3505062"/>
                  <a:pt x="2222818" y="3509922"/>
                  <a:pt x="2085894" y="3490122"/>
                </a:cubicBezTo>
                <a:cubicBezTo>
                  <a:pt x="1978312" y="3483748"/>
                  <a:pt x="1977940" y="3488460"/>
                  <a:pt x="1936305" y="3487966"/>
                </a:cubicBezTo>
                <a:cubicBezTo>
                  <a:pt x="1922459" y="3490683"/>
                  <a:pt x="1849334" y="3482739"/>
                  <a:pt x="1836080" y="3487150"/>
                </a:cubicBezTo>
                <a:lnTo>
                  <a:pt x="1829133" y="3489437"/>
                </a:lnTo>
                <a:lnTo>
                  <a:pt x="1801140" y="3490787"/>
                </a:lnTo>
                <a:lnTo>
                  <a:pt x="1793476" y="3500921"/>
                </a:lnTo>
                <a:lnTo>
                  <a:pt x="1699923" y="3509706"/>
                </a:lnTo>
                <a:cubicBezTo>
                  <a:pt x="1637728" y="3485036"/>
                  <a:pt x="1584624" y="3514467"/>
                  <a:pt x="1474760" y="3513685"/>
                </a:cubicBezTo>
                <a:cubicBezTo>
                  <a:pt x="1445646" y="3505164"/>
                  <a:pt x="1329781" y="3484421"/>
                  <a:pt x="1308130" y="3496703"/>
                </a:cubicBezTo>
                <a:cubicBezTo>
                  <a:pt x="1287409" y="3498430"/>
                  <a:pt x="1265391" y="3492347"/>
                  <a:pt x="1252381" y="3506093"/>
                </a:cubicBezTo>
                <a:cubicBezTo>
                  <a:pt x="1232588" y="3522393"/>
                  <a:pt x="1170020" y="3491785"/>
                  <a:pt x="1174550" y="3512642"/>
                </a:cubicBezTo>
                <a:cubicBezTo>
                  <a:pt x="1119896" y="3512841"/>
                  <a:pt x="1000484" y="3507431"/>
                  <a:pt x="924455" y="3507283"/>
                </a:cubicBezTo>
                <a:cubicBezTo>
                  <a:pt x="887180" y="3483915"/>
                  <a:pt x="777361" y="3516071"/>
                  <a:pt x="718373" y="3511753"/>
                </a:cubicBezTo>
                <a:cubicBezTo>
                  <a:pt x="666588" y="3513355"/>
                  <a:pt x="661645" y="3525551"/>
                  <a:pt x="600444" y="3520899"/>
                </a:cubicBezTo>
                <a:cubicBezTo>
                  <a:pt x="491334" y="3516943"/>
                  <a:pt x="451794" y="3507522"/>
                  <a:pt x="351173" y="3495843"/>
                </a:cubicBezTo>
                <a:cubicBezTo>
                  <a:pt x="237121" y="3487112"/>
                  <a:pt x="235857" y="3499212"/>
                  <a:pt x="108372" y="3484386"/>
                </a:cubicBezTo>
                <a:cubicBezTo>
                  <a:pt x="86318" y="3481054"/>
                  <a:pt x="40657" y="3480329"/>
                  <a:pt x="6467" y="3476532"/>
                </a:cubicBezTo>
                <a:lnTo>
                  <a:pt x="0" y="3475412"/>
                </a:lnTo>
                <a:close/>
              </a:path>
            </a:pathLst>
          </a:custGeom>
          <a:solidFill>
            <a:srgbClr val="82766A">
              <a:alpha val="1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Rectangle 6">
            <a:extLst>
              <a:ext uri="{FF2B5EF4-FFF2-40B4-BE49-F238E27FC236}">
                <a16:creationId xmlns:a16="http://schemas.microsoft.com/office/drawing/2014/main" id="{48F779DE-4744-42D6-9C74-33EC94460CC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421727" y="2190741"/>
            <a:ext cx="1348547" cy="407804"/>
          </a:xfrm>
          <a:custGeom>
            <a:avLst/>
            <a:gdLst>
              <a:gd name="connsiteX0" fmla="*/ 0 w 2142503"/>
              <a:gd name="connsiteY0" fmla="*/ 0 h 571500"/>
              <a:gd name="connsiteX1" fmla="*/ 2142503 w 2142503"/>
              <a:gd name="connsiteY1" fmla="*/ 0 h 571500"/>
              <a:gd name="connsiteX2" fmla="*/ 2142503 w 2142503"/>
              <a:gd name="connsiteY2" fmla="*/ 571500 h 571500"/>
              <a:gd name="connsiteX3" fmla="*/ 0 w 2142503"/>
              <a:gd name="connsiteY3" fmla="*/ 571500 h 571500"/>
              <a:gd name="connsiteX4" fmla="*/ 0 w 2142503"/>
              <a:gd name="connsiteY4" fmla="*/ 0 h 571500"/>
              <a:gd name="connsiteX0" fmla="*/ 0 w 2142503"/>
              <a:gd name="connsiteY0" fmla="*/ 0 h 582145"/>
              <a:gd name="connsiteX1" fmla="*/ 2142503 w 2142503"/>
              <a:gd name="connsiteY1" fmla="*/ 0 h 582145"/>
              <a:gd name="connsiteX2" fmla="*/ 2142503 w 2142503"/>
              <a:gd name="connsiteY2" fmla="*/ 571500 h 582145"/>
              <a:gd name="connsiteX3" fmla="*/ 2050917 w 2142503"/>
              <a:gd name="connsiteY3" fmla="*/ 582088 h 582145"/>
              <a:gd name="connsiteX4" fmla="*/ 0 w 2142503"/>
              <a:gd name="connsiteY4" fmla="*/ 571500 h 582145"/>
              <a:gd name="connsiteX5" fmla="*/ 0 w 2142503"/>
              <a:gd name="connsiteY5" fmla="*/ 0 h 582145"/>
              <a:gd name="connsiteX0" fmla="*/ 0 w 2159832"/>
              <a:gd name="connsiteY0" fmla="*/ 0 h 582145"/>
              <a:gd name="connsiteX1" fmla="*/ 2142503 w 2159832"/>
              <a:gd name="connsiteY1" fmla="*/ 0 h 582145"/>
              <a:gd name="connsiteX2" fmla="*/ 2159829 w 2159832"/>
              <a:gd name="connsiteY2" fmla="*/ 96526 h 582145"/>
              <a:gd name="connsiteX3" fmla="*/ 2142503 w 2159832"/>
              <a:gd name="connsiteY3" fmla="*/ 571500 h 582145"/>
              <a:gd name="connsiteX4" fmla="*/ 2050917 w 2159832"/>
              <a:gd name="connsiteY4" fmla="*/ 582088 h 582145"/>
              <a:gd name="connsiteX5" fmla="*/ 0 w 2159832"/>
              <a:gd name="connsiteY5" fmla="*/ 571500 h 582145"/>
              <a:gd name="connsiteX6" fmla="*/ 0 w 2159832"/>
              <a:gd name="connsiteY6" fmla="*/ 0 h 582145"/>
              <a:gd name="connsiteX0" fmla="*/ 0 w 2159832"/>
              <a:gd name="connsiteY0" fmla="*/ 12386 h 594531"/>
              <a:gd name="connsiteX1" fmla="*/ 67826 w 2159832"/>
              <a:gd name="connsiteY1" fmla="*/ 0 h 594531"/>
              <a:gd name="connsiteX2" fmla="*/ 2142503 w 2159832"/>
              <a:gd name="connsiteY2" fmla="*/ 12386 h 594531"/>
              <a:gd name="connsiteX3" fmla="*/ 2159829 w 2159832"/>
              <a:gd name="connsiteY3" fmla="*/ 108912 h 594531"/>
              <a:gd name="connsiteX4" fmla="*/ 2142503 w 2159832"/>
              <a:gd name="connsiteY4" fmla="*/ 583886 h 594531"/>
              <a:gd name="connsiteX5" fmla="*/ 2050917 w 2159832"/>
              <a:gd name="connsiteY5" fmla="*/ 594474 h 594531"/>
              <a:gd name="connsiteX6" fmla="*/ 0 w 2159832"/>
              <a:gd name="connsiteY6" fmla="*/ 583886 h 594531"/>
              <a:gd name="connsiteX7" fmla="*/ 0 w 2159832"/>
              <a:gd name="connsiteY7" fmla="*/ 12386 h 594531"/>
              <a:gd name="connsiteX0" fmla="*/ 0 w 2168908"/>
              <a:gd name="connsiteY0" fmla="*/ 26000 h 594531"/>
              <a:gd name="connsiteX1" fmla="*/ 76902 w 2168908"/>
              <a:gd name="connsiteY1" fmla="*/ 0 h 594531"/>
              <a:gd name="connsiteX2" fmla="*/ 2151579 w 2168908"/>
              <a:gd name="connsiteY2" fmla="*/ 12386 h 594531"/>
              <a:gd name="connsiteX3" fmla="*/ 2168905 w 2168908"/>
              <a:gd name="connsiteY3" fmla="*/ 108912 h 594531"/>
              <a:gd name="connsiteX4" fmla="*/ 2151579 w 2168908"/>
              <a:gd name="connsiteY4" fmla="*/ 583886 h 594531"/>
              <a:gd name="connsiteX5" fmla="*/ 2059993 w 2168908"/>
              <a:gd name="connsiteY5" fmla="*/ 594474 h 594531"/>
              <a:gd name="connsiteX6" fmla="*/ 9076 w 2168908"/>
              <a:gd name="connsiteY6" fmla="*/ 583886 h 594531"/>
              <a:gd name="connsiteX7" fmla="*/ 0 w 2168908"/>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5393 w 2174301"/>
              <a:gd name="connsiteY0" fmla="*/ 26000 h 594531"/>
              <a:gd name="connsiteX1" fmla="*/ 82295 w 2174301"/>
              <a:gd name="connsiteY1" fmla="*/ 0 h 594531"/>
              <a:gd name="connsiteX2" fmla="*/ 2156972 w 2174301"/>
              <a:gd name="connsiteY2" fmla="*/ 12386 h 594531"/>
              <a:gd name="connsiteX3" fmla="*/ 2174298 w 2174301"/>
              <a:gd name="connsiteY3" fmla="*/ 108912 h 594531"/>
              <a:gd name="connsiteX4" fmla="*/ 2156972 w 2174301"/>
              <a:gd name="connsiteY4" fmla="*/ 583886 h 594531"/>
              <a:gd name="connsiteX5" fmla="*/ 2065386 w 2174301"/>
              <a:gd name="connsiteY5" fmla="*/ 594474 h 594531"/>
              <a:gd name="connsiteX6" fmla="*/ 14469 w 2174301"/>
              <a:gd name="connsiteY6" fmla="*/ 583886 h 594531"/>
              <a:gd name="connsiteX7" fmla="*/ 5393 w 2174301"/>
              <a:gd name="connsiteY7" fmla="*/ 26000 h 594531"/>
              <a:gd name="connsiteX0" fmla="*/ 147197 w 2316105"/>
              <a:gd name="connsiteY0" fmla="*/ 26000 h 594531"/>
              <a:gd name="connsiteX1" fmla="*/ 224099 w 2316105"/>
              <a:gd name="connsiteY1" fmla="*/ 0 h 594531"/>
              <a:gd name="connsiteX2" fmla="*/ 2298776 w 2316105"/>
              <a:gd name="connsiteY2" fmla="*/ 12386 h 594531"/>
              <a:gd name="connsiteX3" fmla="*/ 2316102 w 2316105"/>
              <a:gd name="connsiteY3" fmla="*/ 108912 h 594531"/>
              <a:gd name="connsiteX4" fmla="*/ 2298776 w 2316105"/>
              <a:gd name="connsiteY4" fmla="*/ 583886 h 594531"/>
              <a:gd name="connsiteX5" fmla="*/ 2207190 w 2316105"/>
              <a:gd name="connsiteY5" fmla="*/ 594474 h 594531"/>
              <a:gd name="connsiteX6" fmla="*/ 156273 w 2316105"/>
              <a:gd name="connsiteY6" fmla="*/ 583886 h 594531"/>
              <a:gd name="connsiteX7" fmla="*/ 142416 w 2316105"/>
              <a:gd name="connsiteY7" fmla="*/ 235975 h 594531"/>
              <a:gd name="connsiteX8" fmla="*/ 147197 w 2316105"/>
              <a:gd name="connsiteY8" fmla="*/ 26000 h 594531"/>
              <a:gd name="connsiteX0" fmla="*/ 154684 w 2323592"/>
              <a:gd name="connsiteY0" fmla="*/ 26000 h 594531"/>
              <a:gd name="connsiteX1" fmla="*/ 231586 w 2323592"/>
              <a:gd name="connsiteY1" fmla="*/ 0 h 594531"/>
              <a:gd name="connsiteX2" fmla="*/ 2306263 w 2323592"/>
              <a:gd name="connsiteY2" fmla="*/ 12386 h 594531"/>
              <a:gd name="connsiteX3" fmla="*/ 2323589 w 2323592"/>
              <a:gd name="connsiteY3" fmla="*/ 108912 h 594531"/>
              <a:gd name="connsiteX4" fmla="*/ 2306263 w 2323592"/>
              <a:gd name="connsiteY4" fmla="*/ 583886 h 594531"/>
              <a:gd name="connsiteX5" fmla="*/ 2214677 w 2323592"/>
              <a:gd name="connsiteY5" fmla="*/ 594474 h 594531"/>
              <a:gd name="connsiteX6" fmla="*/ 163760 w 2323592"/>
              <a:gd name="connsiteY6" fmla="*/ 583886 h 594531"/>
              <a:gd name="connsiteX7" fmla="*/ 158979 w 2323592"/>
              <a:gd name="connsiteY7" fmla="*/ 403879 h 594531"/>
              <a:gd name="connsiteX8" fmla="*/ 149903 w 2323592"/>
              <a:gd name="connsiteY8" fmla="*/ 235975 h 594531"/>
              <a:gd name="connsiteX9" fmla="*/ 154684 w 2323592"/>
              <a:gd name="connsiteY9" fmla="*/ 26000 h 594531"/>
              <a:gd name="connsiteX0" fmla="*/ 13665 w 2182573"/>
              <a:gd name="connsiteY0" fmla="*/ 26000 h 594531"/>
              <a:gd name="connsiteX1" fmla="*/ 90567 w 2182573"/>
              <a:gd name="connsiteY1" fmla="*/ 0 h 594531"/>
              <a:gd name="connsiteX2" fmla="*/ 2165244 w 2182573"/>
              <a:gd name="connsiteY2" fmla="*/ 12386 h 594531"/>
              <a:gd name="connsiteX3" fmla="*/ 2182570 w 2182573"/>
              <a:gd name="connsiteY3" fmla="*/ 108912 h 594531"/>
              <a:gd name="connsiteX4" fmla="*/ 2165244 w 2182573"/>
              <a:gd name="connsiteY4" fmla="*/ 583886 h 594531"/>
              <a:gd name="connsiteX5" fmla="*/ 2073658 w 2182573"/>
              <a:gd name="connsiteY5" fmla="*/ 594474 h 594531"/>
              <a:gd name="connsiteX6" fmla="*/ 22741 w 2182573"/>
              <a:gd name="connsiteY6" fmla="*/ 583886 h 594531"/>
              <a:gd name="connsiteX7" fmla="*/ 17960 w 2182573"/>
              <a:gd name="connsiteY7" fmla="*/ 403879 h 594531"/>
              <a:gd name="connsiteX8" fmla="*/ 8884 w 2182573"/>
              <a:gd name="connsiteY8" fmla="*/ 235975 h 594531"/>
              <a:gd name="connsiteX9" fmla="*/ 13665 w 2182573"/>
              <a:gd name="connsiteY9" fmla="*/ 26000 h 594531"/>
              <a:gd name="connsiteX0" fmla="*/ 13665 w 2202120"/>
              <a:gd name="connsiteY0" fmla="*/ 26000 h 594531"/>
              <a:gd name="connsiteX1" fmla="*/ 90567 w 2202120"/>
              <a:gd name="connsiteY1" fmla="*/ 0 h 594531"/>
              <a:gd name="connsiteX2" fmla="*/ 2165244 w 2202120"/>
              <a:gd name="connsiteY2" fmla="*/ 12386 h 594531"/>
              <a:gd name="connsiteX3" fmla="*/ 2182570 w 2202120"/>
              <a:gd name="connsiteY3" fmla="*/ 108912 h 594531"/>
              <a:gd name="connsiteX4" fmla="*/ 2192471 w 2202120"/>
              <a:gd name="connsiteY4" fmla="*/ 583886 h 594531"/>
              <a:gd name="connsiteX5" fmla="*/ 2073658 w 2202120"/>
              <a:gd name="connsiteY5" fmla="*/ 594474 h 594531"/>
              <a:gd name="connsiteX6" fmla="*/ 22741 w 2202120"/>
              <a:gd name="connsiteY6" fmla="*/ 583886 h 594531"/>
              <a:gd name="connsiteX7" fmla="*/ 17960 w 2202120"/>
              <a:gd name="connsiteY7" fmla="*/ 403879 h 594531"/>
              <a:gd name="connsiteX8" fmla="*/ 8884 w 2202120"/>
              <a:gd name="connsiteY8" fmla="*/ 235975 h 594531"/>
              <a:gd name="connsiteX9" fmla="*/ 13665 w 2202120"/>
              <a:gd name="connsiteY9" fmla="*/ 26000 h 594531"/>
              <a:gd name="connsiteX0" fmla="*/ 13665 w 2202036"/>
              <a:gd name="connsiteY0" fmla="*/ 26000 h 594531"/>
              <a:gd name="connsiteX1" fmla="*/ 90567 w 2202036"/>
              <a:gd name="connsiteY1" fmla="*/ 0 h 594531"/>
              <a:gd name="connsiteX2" fmla="*/ 2165244 w 2202036"/>
              <a:gd name="connsiteY2" fmla="*/ 12386 h 594531"/>
              <a:gd name="connsiteX3" fmla="*/ 2182570 w 2202036"/>
              <a:gd name="connsiteY3" fmla="*/ 108912 h 594531"/>
              <a:gd name="connsiteX4" fmla="*/ 2191645 w 2202036"/>
              <a:gd name="connsiteY4" fmla="*/ 422031 h 594531"/>
              <a:gd name="connsiteX5" fmla="*/ 2192471 w 2202036"/>
              <a:gd name="connsiteY5" fmla="*/ 583886 h 594531"/>
              <a:gd name="connsiteX6" fmla="*/ 2073658 w 2202036"/>
              <a:gd name="connsiteY6" fmla="*/ 594474 h 594531"/>
              <a:gd name="connsiteX7" fmla="*/ 22741 w 2202036"/>
              <a:gd name="connsiteY7" fmla="*/ 583886 h 594531"/>
              <a:gd name="connsiteX8" fmla="*/ 17960 w 2202036"/>
              <a:gd name="connsiteY8" fmla="*/ 403879 h 594531"/>
              <a:gd name="connsiteX9" fmla="*/ 8884 w 2202036"/>
              <a:gd name="connsiteY9" fmla="*/ 235975 h 594531"/>
              <a:gd name="connsiteX10" fmla="*/ 13665 w 2202036"/>
              <a:gd name="connsiteY10" fmla="*/ 26000 h 594531"/>
              <a:gd name="connsiteX0" fmla="*/ 142254 w 2330625"/>
              <a:gd name="connsiteY0" fmla="*/ 26000 h 594531"/>
              <a:gd name="connsiteX1" fmla="*/ 219156 w 2330625"/>
              <a:gd name="connsiteY1" fmla="*/ 0 h 594531"/>
              <a:gd name="connsiteX2" fmla="*/ 2293833 w 2330625"/>
              <a:gd name="connsiteY2" fmla="*/ 12386 h 594531"/>
              <a:gd name="connsiteX3" fmla="*/ 2311159 w 2330625"/>
              <a:gd name="connsiteY3" fmla="*/ 108912 h 594531"/>
              <a:gd name="connsiteX4" fmla="*/ 2320234 w 2330625"/>
              <a:gd name="connsiteY4" fmla="*/ 422031 h 594531"/>
              <a:gd name="connsiteX5" fmla="*/ 2321060 w 2330625"/>
              <a:gd name="connsiteY5" fmla="*/ 583886 h 594531"/>
              <a:gd name="connsiteX6" fmla="*/ 2202247 w 2330625"/>
              <a:gd name="connsiteY6" fmla="*/ 594474 h 594531"/>
              <a:gd name="connsiteX7" fmla="*/ 151330 w 2330625"/>
              <a:gd name="connsiteY7" fmla="*/ 583886 h 594531"/>
              <a:gd name="connsiteX8" fmla="*/ 155624 w 2330625"/>
              <a:gd name="connsiteY8" fmla="*/ 512790 h 594531"/>
              <a:gd name="connsiteX9" fmla="*/ 146549 w 2330625"/>
              <a:gd name="connsiteY9" fmla="*/ 403879 h 594531"/>
              <a:gd name="connsiteX10" fmla="*/ 137473 w 2330625"/>
              <a:gd name="connsiteY10" fmla="*/ 235975 h 594531"/>
              <a:gd name="connsiteX11" fmla="*/ 142254 w 2330625"/>
              <a:gd name="connsiteY11" fmla="*/ 26000 h 594531"/>
              <a:gd name="connsiteX0" fmla="*/ 13413 w 2201784"/>
              <a:gd name="connsiteY0" fmla="*/ 26000 h 594531"/>
              <a:gd name="connsiteX1" fmla="*/ 90315 w 2201784"/>
              <a:gd name="connsiteY1" fmla="*/ 0 h 594531"/>
              <a:gd name="connsiteX2" fmla="*/ 2164992 w 2201784"/>
              <a:gd name="connsiteY2" fmla="*/ 12386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 name="connsiteX0" fmla="*/ 13413 w 2201784"/>
              <a:gd name="connsiteY0" fmla="*/ 26000 h 594531"/>
              <a:gd name="connsiteX1" fmla="*/ 90315 w 2201784"/>
              <a:gd name="connsiteY1" fmla="*/ 0 h 594531"/>
              <a:gd name="connsiteX2" fmla="*/ 2170127 w 2201784"/>
              <a:gd name="connsiteY2" fmla="*/ 33245 h 594531"/>
              <a:gd name="connsiteX3" fmla="*/ 2182318 w 2201784"/>
              <a:gd name="connsiteY3" fmla="*/ 108912 h 594531"/>
              <a:gd name="connsiteX4" fmla="*/ 2191393 w 2201784"/>
              <a:gd name="connsiteY4" fmla="*/ 422031 h 594531"/>
              <a:gd name="connsiteX5" fmla="*/ 2192219 w 2201784"/>
              <a:gd name="connsiteY5" fmla="*/ 583886 h 594531"/>
              <a:gd name="connsiteX6" fmla="*/ 2073406 w 2201784"/>
              <a:gd name="connsiteY6" fmla="*/ 594474 h 594531"/>
              <a:gd name="connsiteX7" fmla="*/ 22489 w 2201784"/>
              <a:gd name="connsiteY7" fmla="*/ 583886 h 594531"/>
              <a:gd name="connsiteX8" fmla="*/ 26783 w 2201784"/>
              <a:gd name="connsiteY8" fmla="*/ 512790 h 594531"/>
              <a:gd name="connsiteX9" fmla="*/ 17708 w 2201784"/>
              <a:gd name="connsiteY9" fmla="*/ 403879 h 594531"/>
              <a:gd name="connsiteX10" fmla="*/ 8632 w 2201784"/>
              <a:gd name="connsiteY10" fmla="*/ 235975 h 594531"/>
              <a:gd name="connsiteX11" fmla="*/ 13413 w 2201784"/>
              <a:gd name="connsiteY11" fmla="*/ 26000 h 5945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201784" h="594531">
                <a:moveTo>
                  <a:pt x="13413" y="26000"/>
                </a:moveTo>
                <a:cubicBezTo>
                  <a:pt x="37534" y="24897"/>
                  <a:pt x="66194" y="1103"/>
                  <a:pt x="90315" y="0"/>
                </a:cubicBezTo>
                <a:cubicBezTo>
                  <a:pt x="781874" y="4129"/>
                  <a:pt x="1607589" y="24681"/>
                  <a:pt x="2170127" y="33245"/>
                </a:cubicBezTo>
                <a:cubicBezTo>
                  <a:pt x="2169852" y="63908"/>
                  <a:pt x="2182593" y="78249"/>
                  <a:pt x="2182318" y="108912"/>
                </a:cubicBezTo>
                <a:cubicBezTo>
                  <a:pt x="2188231" y="177186"/>
                  <a:pt x="2189743" y="342869"/>
                  <a:pt x="2191393" y="422031"/>
                </a:cubicBezTo>
                <a:cubicBezTo>
                  <a:pt x="2193043" y="501193"/>
                  <a:pt x="2213396" y="555146"/>
                  <a:pt x="2192219" y="583886"/>
                </a:cubicBezTo>
                <a:cubicBezTo>
                  <a:pt x="2172279" y="582877"/>
                  <a:pt x="2093346" y="595483"/>
                  <a:pt x="2073406" y="594474"/>
                </a:cubicBezTo>
                <a:lnTo>
                  <a:pt x="22489" y="583886"/>
                </a:lnTo>
                <a:cubicBezTo>
                  <a:pt x="5849" y="592962"/>
                  <a:pt x="27580" y="542791"/>
                  <a:pt x="26783" y="512790"/>
                </a:cubicBezTo>
                <a:cubicBezTo>
                  <a:pt x="25986" y="482789"/>
                  <a:pt x="18464" y="450015"/>
                  <a:pt x="17708" y="403879"/>
                </a:cubicBezTo>
                <a:cubicBezTo>
                  <a:pt x="16952" y="357743"/>
                  <a:pt x="-14855" y="308787"/>
                  <a:pt x="8632" y="235975"/>
                </a:cubicBezTo>
                <a:cubicBezTo>
                  <a:pt x="7119" y="142994"/>
                  <a:pt x="-201" y="65329"/>
                  <a:pt x="13413" y="26000"/>
                </a:cubicBezTo>
                <a:close/>
              </a:path>
            </a:pathLst>
          </a:custGeom>
          <a:solidFill>
            <a:srgbClr val="D9D4D0">
              <a:alpha val="35000"/>
            </a:srgbClr>
          </a:solidFill>
          <a:ln>
            <a:noFill/>
          </a:ln>
          <a:effectLst>
            <a:softEdge rad="635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 name="コンテンツ プレースホルダー 2">
            <a:extLst>
              <a:ext uri="{FF2B5EF4-FFF2-40B4-BE49-F238E27FC236}">
                <a16:creationId xmlns:a16="http://schemas.microsoft.com/office/drawing/2014/main" id="{0AE8B366-63DB-6DBC-D24A-B506C07E515D}"/>
              </a:ext>
            </a:extLst>
          </p:cNvPr>
          <p:cNvSpPr>
            <a:spLocks noGrp="1"/>
          </p:cNvSpPr>
          <p:nvPr>
            <p:ph idx="1"/>
          </p:nvPr>
        </p:nvSpPr>
        <p:spPr>
          <a:xfrm>
            <a:off x="1293812" y="2337807"/>
            <a:ext cx="9604373" cy="3494033"/>
          </a:xfrm>
        </p:spPr>
        <p:txBody>
          <a:bodyPr>
            <a:normAutofit/>
          </a:bodyPr>
          <a:lstStyle/>
          <a:p>
            <a:r>
              <a:rPr lang="ja-JP" altLang="en-US" sz="2400" dirty="0">
                <a:latin typeface="ＭＳ ゴシック" panose="020B0609070205080204" pitchFamily="49" charset="-128"/>
                <a:ea typeface="ＭＳ ゴシック" panose="020B0609070205080204" pitchFamily="49" charset="-128"/>
              </a:rPr>
              <a:t>介護・介助：基本的にゴールはなく、とにかく日々をまわす</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相談・コーディネート：本人次第、つなぐ相手次第</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見守り：一見すると「何もしていない」</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a:t>
            </a:r>
            <a:r>
              <a:rPr lang="ja-JP" altLang="en-US" sz="2400" dirty="0">
                <a:solidFill>
                  <a:srgbClr val="FF0000"/>
                </a:solidFill>
                <a:latin typeface="ＭＳ ゴシック" panose="020B0609070205080204" pitchFamily="49" charset="-128"/>
                <a:ea typeface="ＭＳ ゴシック" panose="020B0609070205080204" pitchFamily="49" charset="-128"/>
              </a:rPr>
              <a:t>一般的な倫理感覚では立ち行かない</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感情管理はやりすぎると歪が出てくる＝あえて「出す」</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集中しすぎず、予想外の事態に対応する余力が必要</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ほとんどサボっているように見えることが実は倫理的・効率的　</a:t>
            </a:r>
            <a:endParaRPr lang="en-US" altLang="ja-JP"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E8E756A1-FDE4-300F-FD03-CA3C45DBD80F}"/>
              </a:ext>
            </a:extLst>
          </p:cNvPr>
          <p:cNvSpPr>
            <a:spLocks noGrp="1"/>
          </p:cNvSpPr>
          <p:nvPr>
            <p:ph type="sldNum" sz="quarter" idx="12"/>
          </p:nvPr>
        </p:nvSpPr>
        <p:spPr/>
        <p:txBody>
          <a:bodyPr/>
          <a:lstStyle/>
          <a:p>
            <a:fld id="{E1285864-C3A0-44BE-8505-56097A915A42}" type="slidenum">
              <a:rPr kumimoji="1" lang="ja-JP" altLang="en-US" smtClean="0"/>
              <a:t>12</a:t>
            </a:fld>
            <a:endParaRPr kumimoji="1" lang="ja-JP" altLang="en-US"/>
          </a:p>
        </p:txBody>
      </p:sp>
    </p:spTree>
    <p:extLst>
      <p:ext uri="{BB962C8B-B14F-4D97-AF65-F5344CB8AC3E}">
        <p14:creationId xmlns:p14="http://schemas.microsoft.com/office/powerpoint/2010/main" val="25356116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5"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02FA9CE9-9281-486E-F5C7-ADF8A2801165}"/>
              </a:ext>
            </a:extLst>
          </p:cNvPr>
          <p:cNvSpPr>
            <a:spLocks noGrp="1"/>
          </p:cNvSpPr>
          <p:nvPr>
            <p:ph type="title"/>
          </p:nvPr>
        </p:nvSpPr>
        <p:spPr>
          <a:xfrm>
            <a:off x="826396" y="586855"/>
            <a:ext cx="4230100" cy="3387497"/>
          </a:xfrm>
        </p:spPr>
        <p:txBody>
          <a:bodyPr anchor="b">
            <a:normAutofit/>
          </a:bodyPr>
          <a:lstStyle/>
          <a:p>
            <a:pPr algn="r"/>
            <a:r>
              <a:rPr kumimoji="1" lang="ja-JP" altLang="en-US" sz="4000" dirty="0">
                <a:solidFill>
                  <a:srgbClr val="FFFFFF"/>
                </a:solidFill>
                <a:latin typeface="ＭＳ ゴシック" panose="020B0609070205080204" pitchFamily="49" charset="-128"/>
                <a:ea typeface="ＭＳ ゴシック" panose="020B0609070205080204" pitchFamily="49" charset="-128"/>
              </a:rPr>
              <a:t>なぜいま</a:t>
            </a:r>
            <a:br>
              <a:rPr kumimoji="1" lang="en-US" altLang="ja-JP" sz="4000" dirty="0">
                <a:solidFill>
                  <a:srgbClr val="FFFFFF"/>
                </a:solidFill>
                <a:latin typeface="ＭＳ ゴシック" panose="020B0609070205080204" pitchFamily="49" charset="-128"/>
                <a:ea typeface="ＭＳ ゴシック" panose="020B0609070205080204" pitchFamily="49" charset="-128"/>
              </a:rPr>
            </a:br>
            <a:r>
              <a:rPr kumimoji="1" lang="ja-JP" altLang="en-US" sz="4000" dirty="0">
                <a:solidFill>
                  <a:srgbClr val="FFFFFF"/>
                </a:solidFill>
                <a:latin typeface="ＭＳ ゴシック" panose="020B0609070205080204" pitchFamily="49" charset="-128"/>
                <a:ea typeface="ＭＳ ゴシック" panose="020B0609070205080204" pitchFamily="49" charset="-128"/>
              </a:rPr>
              <a:t>問われるのか</a:t>
            </a:r>
            <a:r>
              <a:rPr kumimoji="1" lang="en-US" altLang="ja-JP" sz="4000" dirty="0">
                <a:solidFill>
                  <a:srgbClr val="FFFFFF"/>
                </a:solidFill>
                <a:latin typeface="ＭＳ ゴシック" panose="020B0609070205080204" pitchFamily="49" charset="-128"/>
                <a:ea typeface="ＭＳ ゴシック" panose="020B0609070205080204" pitchFamily="49" charset="-128"/>
              </a:rPr>
              <a:t>(1)</a:t>
            </a:r>
            <a:endParaRPr kumimoji="1" lang="ja-JP" altLang="en-US" sz="4000" dirty="0">
              <a:solidFill>
                <a:srgbClr val="FFFF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99017B77-DF79-3121-3703-1F970D0AD543}"/>
              </a:ext>
            </a:extLst>
          </p:cNvPr>
          <p:cNvSpPr>
            <a:spLocks noGrp="1"/>
          </p:cNvSpPr>
          <p:nvPr>
            <p:ph idx="1"/>
          </p:nvPr>
        </p:nvSpPr>
        <p:spPr>
          <a:xfrm>
            <a:off x="5878952" y="655975"/>
            <a:ext cx="6014301" cy="5546047"/>
          </a:xfrm>
        </p:spPr>
        <p:txBody>
          <a:bodyPr anchor="ctr">
            <a:normAutofit/>
          </a:bodyPr>
          <a:lstStyle/>
          <a:p>
            <a:r>
              <a:rPr kumimoji="1" lang="ja-JP" altLang="en-US" sz="2400" dirty="0">
                <a:latin typeface="ＭＳ ゴシック" panose="020B0609070205080204" pitchFamily="49" charset="-128"/>
                <a:ea typeface="ＭＳ ゴシック" panose="020B0609070205080204" pitchFamily="49" charset="-128"/>
              </a:rPr>
              <a:t>ベースの支援はこれまですでに担われてきていた（家族、会社の人間関係、地域共同体など）</a:t>
            </a:r>
            <a:endParaRPr kumimoji="1" lang="en-US" altLang="ja-JP" sz="2400" dirty="0">
              <a:latin typeface="ＭＳ ゴシック" panose="020B0609070205080204" pitchFamily="49" charset="-128"/>
              <a:ea typeface="ＭＳ ゴシック" panose="020B0609070205080204" pitchFamily="49" charset="-128"/>
            </a:endParaRPr>
          </a:p>
          <a:p>
            <a:pPr marL="0" indent="0">
              <a:lnSpc>
                <a:spcPts val="300"/>
              </a:lnSpc>
              <a:buNone/>
            </a:pPr>
            <a:endParaRPr kumimoji="1" lang="en-US" altLang="ja-JP" sz="2000" dirty="0">
              <a:latin typeface="ＭＳ ゴシック" panose="020B0609070205080204" pitchFamily="49" charset="-128"/>
              <a:ea typeface="ＭＳ ゴシック" panose="020B0609070205080204" pitchFamily="49" charset="-128"/>
            </a:endParaRPr>
          </a:p>
          <a:p>
            <a:pPr marL="0" indent="0">
              <a:lnSpc>
                <a:spcPts val="300"/>
              </a:lnSpc>
              <a:buNone/>
            </a:pPr>
            <a:r>
              <a:rPr kumimoji="1" lang="ja-JP" altLang="en-US" sz="2400" dirty="0">
                <a:latin typeface="ＭＳ ゴシック" panose="020B0609070205080204" pitchFamily="49" charset="-128"/>
                <a:ea typeface="ＭＳ ゴシック" panose="020B0609070205080204" pitchFamily="49" charset="-128"/>
              </a:rPr>
              <a:t> （不十分だったとしても）</a:t>
            </a:r>
            <a:endParaRPr kumimoji="1" lang="en-US" altLang="ja-JP" sz="2400" dirty="0">
              <a:latin typeface="ＭＳ ゴシック" panose="020B0609070205080204" pitchFamily="49" charset="-128"/>
              <a:ea typeface="ＭＳ ゴシック" panose="020B0609070205080204" pitchFamily="49" charset="-128"/>
            </a:endParaRPr>
          </a:p>
          <a:p>
            <a:pPr marL="0" indent="0">
              <a:lnSpc>
                <a:spcPts val="300"/>
              </a:lnSpc>
              <a:buNone/>
            </a:pPr>
            <a:endParaRPr kumimoji="1"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latin typeface="ＭＳ ゴシック" panose="020B0609070205080204" pitchFamily="49" charset="-128"/>
                <a:ea typeface="ＭＳ ゴシック" panose="020B0609070205080204" pitchFamily="49" charset="-128"/>
              </a:rPr>
              <a:t>　⇒家族や会社に任せればいいとは</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思われなくなっている</a:t>
            </a:r>
            <a:endParaRPr kumimoji="1"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猪飼周平</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病院の世紀の理論</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、有斐閣、</a:t>
            </a:r>
            <a:r>
              <a:rPr lang="en-US" altLang="ja-JP" sz="2400" dirty="0">
                <a:latin typeface="ＭＳ ゴシック" panose="020B0609070205080204" pitchFamily="49" charset="-128"/>
                <a:ea typeface="ＭＳ ゴシック" panose="020B0609070205080204" pitchFamily="49" charset="-128"/>
              </a:rPr>
              <a:t>2010</a:t>
            </a:r>
            <a:r>
              <a:rPr lang="ja-JP" altLang="en-US" sz="2400" dirty="0">
                <a:latin typeface="ＭＳ ゴシック" panose="020B0609070205080204" pitchFamily="49" charset="-128"/>
                <a:ea typeface="ＭＳ ゴシック" panose="020B0609070205080204" pitchFamily="49" charset="-128"/>
              </a:rPr>
              <a:t>年</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⇒「治癒」に価値を置く時代から </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a:t>
            </a:r>
            <a:r>
              <a:rPr lang="ja-JP" altLang="en-US" sz="2400" dirty="0">
                <a:solidFill>
                  <a:srgbClr val="FF0000"/>
                </a:solidFill>
                <a:latin typeface="ＭＳ ゴシック" panose="020B0609070205080204" pitchFamily="49" charset="-128"/>
                <a:ea typeface="ＭＳ ゴシック" panose="020B0609070205080204" pitchFamily="49" charset="-128"/>
              </a:rPr>
              <a:t>生活の質</a:t>
            </a:r>
            <a:r>
              <a:rPr lang="ja-JP" altLang="en-US" sz="2400" dirty="0">
                <a:latin typeface="ＭＳ ゴシック" panose="020B0609070205080204" pitchFamily="49" charset="-128"/>
                <a:ea typeface="ＭＳ ゴシック" panose="020B0609070205080204" pitchFamily="49" charset="-128"/>
              </a:rPr>
              <a:t>」に価値を置く時代へ </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（ゲームのルールが変わったようなもの）</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0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871C84F-43E9-3963-4631-07FA1AEE98D5}"/>
              </a:ext>
            </a:extLst>
          </p:cNvPr>
          <p:cNvSpPr>
            <a:spLocks noGrp="1"/>
          </p:cNvSpPr>
          <p:nvPr>
            <p:ph type="sldNum" sz="quarter" idx="12"/>
          </p:nvPr>
        </p:nvSpPr>
        <p:spPr/>
        <p:txBody>
          <a:bodyPr/>
          <a:lstStyle/>
          <a:p>
            <a:fld id="{E1285864-C3A0-44BE-8505-56097A915A42}" type="slidenum">
              <a:rPr kumimoji="1" lang="ja-JP" altLang="en-US" smtClean="0"/>
              <a:t>13</a:t>
            </a:fld>
            <a:endParaRPr kumimoji="1" lang="ja-JP" altLang="en-US"/>
          </a:p>
        </p:txBody>
      </p:sp>
    </p:spTree>
    <p:extLst>
      <p:ext uri="{BB962C8B-B14F-4D97-AF65-F5344CB8AC3E}">
        <p14:creationId xmlns:p14="http://schemas.microsoft.com/office/powerpoint/2010/main" val="6234533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45C22E92-006B-96E3-7F45-CA1F91ADF3EA}"/>
              </a:ext>
            </a:extLst>
          </p:cNvPr>
          <p:cNvSpPr>
            <a:spLocks noGrp="1"/>
          </p:cNvSpPr>
          <p:nvPr>
            <p:ph type="title"/>
          </p:nvPr>
        </p:nvSpPr>
        <p:spPr>
          <a:xfrm>
            <a:off x="826396" y="586855"/>
            <a:ext cx="4230100" cy="3387497"/>
          </a:xfrm>
        </p:spPr>
        <p:txBody>
          <a:bodyPr anchor="b">
            <a:normAutofit/>
          </a:bodyPr>
          <a:lstStyle/>
          <a:p>
            <a:pPr algn="r"/>
            <a:r>
              <a:rPr kumimoji="1" lang="ja-JP" altLang="en-US" sz="4000" dirty="0">
                <a:solidFill>
                  <a:srgbClr val="FFFFFF"/>
                </a:solidFill>
                <a:latin typeface="ＭＳ ゴシック" panose="020B0609070205080204" pitchFamily="49" charset="-128"/>
                <a:ea typeface="ＭＳ ゴシック" panose="020B0609070205080204" pitchFamily="49" charset="-128"/>
              </a:rPr>
              <a:t>なぜいま</a:t>
            </a:r>
            <a:br>
              <a:rPr kumimoji="1" lang="en-US" altLang="ja-JP" sz="4000" dirty="0">
                <a:solidFill>
                  <a:srgbClr val="FFFFFF"/>
                </a:solidFill>
                <a:latin typeface="ＭＳ ゴシック" panose="020B0609070205080204" pitchFamily="49" charset="-128"/>
                <a:ea typeface="ＭＳ ゴシック" panose="020B0609070205080204" pitchFamily="49" charset="-128"/>
              </a:rPr>
            </a:br>
            <a:r>
              <a:rPr kumimoji="1" lang="ja-JP" altLang="en-US" sz="4000" dirty="0">
                <a:solidFill>
                  <a:srgbClr val="FFFFFF"/>
                </a:solidFill>
                <a:latin typeface="ＭＳ ゴシック" panose="020B0609070205080204" pitchFamily="49" charset="-128"/>
                <a:ea typeface="ＭＳ ゴシック" panose="020B0609070205080204" pitchFamily="49" charset="-128"/>
              </a:rPr>
              <a:t>問われるのか</a:t>
            </a:r>
            <a:r>
              <a:rPr kumimoji="1" lang="en-US" altLang="ja-JP" sz="4000" dirty="0">
                <a:solidFill>
                  <a:srgbClr val="FFFFFF"/>
                </a:solidFill>
                <a:latin typeface="ＭＳ ゴシック" panose="020B0609070205080204" pitchFamily="49" charset="-128"/>
                <a:ea typeface="ＭＳ ゴシック" panose="020B0609070205080204" pitchFamily="49" charset="-128"/>
              </a:rPr>
              <a:t>(2)</a:t>
            </a:r>
            <a:endParaRPr kumimoji="1" lang="ja-JP" altLang="en-US" sz="4000" dirty="0">
              <a:solidFill>
                <a:srgbClr val="FFFF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7C684890-2737-21A6-A60A-281C3ED49C15}"/>
              </a:ext>
            </a:extLst>
          </p:cNvPr>
          <p:cNvSpPr>
            <a:spLocks noGrp="1"/>
          </p:cNvSpPr>
          <p:nvPr>
            <p:ph idx="1"/>
          </p:nvPr>
        </p:nvSpPr>
        <p:spPr>
          <a:xfrm>
            <a:off x="5528016" y="737537"/>
            <a:ext cx="6663219" cy="5546047"/>
          </a:xfrm>
        </p:spPr>
        <p:txBody>
          <a:bodyPr anchor="ctr">
            <a:normAutofit/>
          </a:bodyPr>
          <a:lstStyle/>
          <a:p>
            <a:r>
              <a:rPr lang="ja-JP" altLang="en-US" sz="2400" dirty="0">
                <a:latin typeface="ＭＳ ゴシック" panose="020B0609070205080204" pitchFamily="49" charset="-128"/>
                <a:ea typeface="ＭＳ ゴシック" panose="020B0609070205080204" pitchFamily="49" charset="-128"/>
              </a:rPr>
              <a:t>「福祉」の意味も変容？</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latin typeface="ＭＳ ゴシック" panose="020B0609070205080204" pitchFamily="49" charset="-128"/>
                <a:ea typeface="ＭＳ ゴシック" panose="020B0609070205080204" pitchFamily="49" charset="-128"/>
              </a:rPr>
              <a:t>　＊河合幹雄</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安全神話崩壊のパラドックス</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－治安の法社会学－</a:t>
            </a:r>
            <a:r>
              <a:rPr lang="en-US" altLang="ja-JP" sz="2400" dirty="0">
                <a:latin typeface="ＭＳ ゴシック" panose="020B0609070205080204" pitchFamily="49" charset="-128"/>
                <a:ea typeface="ＭＳ ゴシック" panose="020B0609070205080204" pitchFamily="49" charset="-128"/>
              </a:rPr>
              <a:t>』</a:t>
            </a:r>
            <a:r>
              <a:rPr lang="ja-JP" altLang="en-US" sz="2400" dirty="0">
                <a:latin typeface="ＭＳ ゴシック" panose="020B0609070205080204" pitchFamily="49" charset="-128"/>
                <a:ea typeface="ＭＳ ゴシック" panose="020B0609070205080204" pitchFamily="49" charset="-128"/>
              </a:rPr>
              <a:t>、岩波書店、</a:t>
            </a:r>
            <a:r>
              <a:rPr lang="en-US" altLang="ja-JP" sz="2400" dirty="0">
                <a:latin typeface="ＭＳ ゴシック" panose="020B0609070205080204" pitchFamily="49" charset="-128"/>
                <a:ea typeface="ＭＳ ゴシック" panose="020B0609070205080204" pitchFamily="49" charset="-128"/>
              </a:rPr>
              <a:t>2004</a:t>
            </a:r>
            <a:r>
              <a:rPr lang="ja-JP" altLang="en-US" sz="2400" dirty="0">
                <a:latin typeface="ＭＳ ゴシック" panose="020B0609070205080204" pitchFamily="49" charset="-128"/>
                <a:ea typeface="ＭＳ ゴシック" panose="020B0609070205080204" pitchFamily="49" charset="-128"/>
              </a:rPr>
              <a:t>年</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介護保険・支援費制度の施行</a:t>
            </a:r>
            <a:endParaRPr lang="en-US" altLang="ja-JP" sz="2400" dirty="0">
              <a:latin typeface="ＭＳ ゴシック" panose="020B0609070205080204" pitchFamily="49" charset="-128"/>
              <a:ea typeface="ＭＳ ゴシック" panose="020B0609070205080204" pitchFamily="49" charset="-128"/>
            </a:endParaRPr>
          </a:p>
          <a:p>
            <a:pPr>
              <a:lnSpc>
                <a:spcPct val="100000"/>
              </a:lnSpc>
            </a:pPr>
            <a:r>
              <a:rPr lang="ja-JP" altLang="en-US" sz="2400" dirty="0">
                <a:latin typeface="ＭＳ ゴシック" panose="020B0609070205080204" pitchFamily="49" charset="-128"/>
                <a:ea typeface="ＭＳ ゴシック" panose="020B0609070205080204" pitchFamily="49" charset="-128"/>
              </a:rPr>
              <a:t>「福祉」が特殊な人たちのためのものでは　　なくなりつつある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「恥」というより、「良くあってほしい」　ものへ</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latin typeface="ＭＳ ゴシック" panose="020B0609070205080204" pitchFamily="49" charset="-128"/>
                <a:ea typeface="ＭＳ ゴシック" panose="020B0609070205080204" pitchFamily="49" charset="-128"/>
              </a:rPr>
              <a:t>⇒良くも悪くも、人びとの暮らしの質が</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latin typeface="ＭＳ ゴシック" panose="020B0609070205080204" pitchFamily="49" charset="-128"/>
                <a:ea typeface="ＭＳ ゴシック" panose="020B0609070205080204" pitchFamily="49" charset="-128"/>
              </a:rPr>
              <a:t>　もっと上がることに価値がおかれ、</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latin typeface="ＭＳ ゴシック" panose="020B0609070205080204" pitchFamily="49" charset="-128"/>
                <a:ea typeface="ＭＳ ゴシック" panose="020B0609070205080204" pitchFamily="49" charset="-128"/>
              </a:rPr>
              <a:t>　そのサポートを求めるようになった</a:t>
            </a:r>
            <a:endParaRPr lang="en-US" altLang="ja-JP"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4EF24BC5-2ACC-AA59-F6F4-515C4FD7F42F}"/>
              </a:ext>
            </a:extLst>
          </p:cNvPr>
          <p:cNvSpPr>
            <a:spLocks noGrp="1"/>
          </p:cNvSpPr>
          <p:nvPr>
            <p:ph type="sldNum" sz="quarter" idx="12"/>
          </p:nvPr>
        </p:nvSpPr>
        <p:spPr/>
        <p:txBody>
          <a:bodyPr/>
          <a:lstStyle/>
          <a:p>
            <a:fld id="{E1285864-C3A0-44BE-8505-56097A915A42}" type="slidenum">
              <a:rPr kumimoji="1" lang="ja-JP" altLang="en-US" smtClean="0"/>
              <a:t>14</a:t>
            </a:fld>
            <a:endParaRPr kumimoji="1" lang="ja-JP" altLang="en-US"/>
          </a:p>
        </p:txBody>
      </p:sp>
    </p:spTree>
    <p:extLst>
      <p:ext uri="{BB962C8B-B14F-4D97-AF65-F5344CB8AC3E}">
        <p14:creationId xmlns:p14="http://schemas.microsoft.com/office/powerpoint/2010/main" val="33987844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79E27D9-03C7-44E2-9FF8-15D0C8506A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519ACA00-9808-7DF9-ACC7-A3E2DECAC4CE}"/>
              </a:ext>
            </a:extLst>
          </p:cNvPr>
          <p:cNvSpPr>
            <a:spLocks noGrp="1"/>
          </p:cNvSpPr>
          <p:nvPr>
            <p:ph type="title"/>
          </p:nvPr>
        </p:nvSpPr>
        <p:spPr>
          <a:xfrm>
            <a:off x="1136397" y="502021"/>
            <a:ext cx="9688296" cy="1642969"/>
          </a:xfrm>
        </p:spPr>
        <p:txBody>
          <a:bodyPr anchor="b">
            <a:normAutofit/>
          </a:bodyPr>
          <a:lstStyle/>
          <a:p>
            <a:r>
              <a:rPr lang="ja-JP" altLang="en-US" sz="4000" dirty="0">
                <a:latin typeface="ＭＳ ゴシック" panose="020B0609070205080204" pitchFamily="49" charset="-128"/>
                <a:ea typeface="ＭＳ ゴシック" panose="020B0609070205080204" pitchFamily="49" charset="-128"/>
              </a:rPr>
              <a:t>保健医療福祉の仕組みの転換期</a:t>
            </a:r>
            <a:endParaRPr kumimoji="1" lang="ja-JP" altLang="en-US" sz="4000" dirty="0">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907D346D-A74F-0233-6FAA-B7732F1E6327}"/>
              </a:ext>
            </a:extLst>
          </p:cNvPr>
          <p:cNvSpPr>
            <a:spLocks noGrp="1"/>
          </p:cNvSpPr>
          <p:nvPr>
            <p:ph idx="1"/>
          </p:nvPr>
        </p:nvSpPr>
        <p:spPr>
          <a:xfrm>
            <a:off x="1136397" y="2418409"/>
            <a:ext cx="9688296" cy="3454358"/>
          </a:xfrm>
        </p:spPr>
        <p:txBody>
          <a:bodyPr anchor="t">
            <a:noAutofit/>
          </a:bodyPr>
          <a:lstStyle/>
          <a:p>
            <a:r>
              <a:rPr lang="ja-JP" altLang="en-US" sz="2400" dirty="0">
                <a:latin typeface="ＭＳ ゴシック" panose="020B0609070205080204" pitchFamily="49" charset="-128"/>
                <a:ea typeface="ＭＳ ゴシック" panose="020B0609070205080204" pitchFamily="49" charset="-128"/>
              </a:rPr>
              <a:t>公的な医療・福祉サービスも生活の質の向上に照準したものとなることが求められつつある</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＝「地域包括ケア」「地域共生社会」などの謳い文句の背景</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⇒では、誰がどう担うのか？</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専門家をモデルにした支援者養成システムでは立ち行かない</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（＝従来の質担保の仕組み（資格・面積）を超えた発想）</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近隣住民の相互ケアの慣習にも頼れない</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⇒別様の支援者像が必要＝</a:t>
            </a:r>
            <a:r>
              <a:rPr kumimoji="1" lang="ja-JP" altLang="en-US" sz="2400" dirty="0">
                <a:solidFill>
                  <a:srgbClr val="FF0000"/>
                </a:solidFill>
                <a:latin typeface="ＭＳ ゴシック" panose="020B0609070205080204" pitchFamily="49" charset="-128"/>
                <a:ea typeface="ＭＳ ゴシック" panose="020B0609070205080204" pitchFamily="49" charset="-128"/>
              </a:rPr>
              <a:t>ベースの支援</a:t>
            </a:r>
            <a:endParaRPr kumimoji="1" lang="ja-JP" altLang="en-US" sz="2400" dirty="0">
              <a:solidFill>
                <a:srgbClr val="FF0000"/>
              </a:solidFill>
            </a:endParaRPr>
          </a:p>
        </p:txBody>
      </p:sp>
      <p:sp>
        <p:nvSpPr>
          <p:cNvPr id="10" name="Rectangle 9">
            <a:extLst>
              <a:ext uri="{FF2B5EF4-FFF2-40B4-BE49-F238E27FC236}">
                <a16:creationId xmlns:a16="http://schemas.microsoft.com/office/drawing/2014/main" id="{EEBF1590-3B36-48EE-A89D-3B6F3CB256A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AC8F6C8C-AB5A-4548-942D-E3FD40ACBC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スライド番号プレースホルダー 3">
            <a:extLst>
              <a:ext uri="{FF2B5EF4-FFF2-40B4-BE49-F238E27FC236}">
                <a16:creationId xmlns:a16="http://schemas.microsoft.com/office/drawing/2014/main" id="{2710B0D4-9B7C-20EE-DCC4-C42D5F5F0B41}"/>
              </a:ext>
            </a:extLst>
          </p:cNvPr>
          <p:cNvSpPr>
            <a:spLocks noGrp="1"/>
          </p:cNvSpPr>
          <p:nvPr>
            <p:ph type="sldNum" sz="quarter" idx="12"/>
          </p:nvPr>
        </p:nvSpPr>
        <p:spPr>
          <a:xfrm>
            <a:off x="8621486" y="6018256"/>
            <a:ext cx="2743200" cy="365125"/>
          </a:xfrm>
        </p:spPr>
        <p:txBody>
          <a:bodyPr/>
          <a:lstStyle/>
          <a:p>
            <a:fld id="{E1285864-C3A0-44BE-8505-56097A915A42}" type="slidenum">
              <a:rPr kumimoji="1" lang="ja-JP" altLang="en-US" smtClean="0"/>
              <a:t>15</a:t>
            </a:fld>
            <a:endParaRPr kumimoji="1" lang="ja-JP" altLang="en-US" dirty="0"/>
          </a:p>
        </p:txBody>
      </p:sp>
    </p:spTree>
    <p:extLst>
      <p:ext uri="{BB962C8B-B14F-4D97-AF65-F5344CB8AC3E}">
        <p14:creationId xmlns:p14="http://schemas.microsoft.com/office/powerpoint/2010/main" val="12014239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A1462F17-4EA2-4EDE-E0C1-5CEA800C7358}"/>
              </a:ext>
            </a:extLst>
          </p:cNvPr>
          <p:cNvSpPr>
            <a:spLocks noGrp="1"/>
          </p:cNvSpPr>
          <p:nvPr>
            <p:ph type="title"/>
          </p:nvPr>
        </p:nvSpPr>
        <p:spPr>
          <a:xfrm>
            <a:off x="1371599" y="294538"/>
            <a:ext cx="9895951" cy="1033669"/>
          </a:xfrm>
        </p:spPr>
        <p:txBody>
          <a:bodyPr>
            <a:normAutofit/>
          </a:bodyPr>
          <a:lstStyle/>
          <a:p>
            <a:r>
              <a:rPr kumimoji="1" lang="ja-JP" altLang="en-US" sz="4000">
                <a:solidFill>
                  <a:srgbClr val="FFFFFF"/>
                </a:solidFill>
                <a:latin typeface="ＭＳ ゴシック" panose="020B0609070205080204" pitchFamily="49" charset="-128"/>
                <a:ea typeface="ＭＳ ゴシック" panose="020B0609070205080204" pitchFamily="49" charset="-128"/>
              </a:rPr>
              <a:t>ベースの支援</a:t>
            </a:r>
            <a:r>
              <a:rPr lang="ja-JP" altLang="en-US" sz="4000">
                <a:solidFill>
                  <a:srgbClr val="FFFFFF"/>
                </a:solidFill>
                <a:latin typeface="ＭＳ ゴシック" panose="020B0609070205080204" pitchFamily="49" charset="-128"/>
                <a:ea typeface="ＭＳ ゴシック" panose="020B0609070205080204" pitchFamily="49" charset="-128"/>
              </a:rPr>
              <a:t>と制度化</a:t>
            </a:r>
            <a:endParaRPr kumimoji="1" lang="ja-JP" altLang="en-US" sz="4000">
              <a:solidFill>
                <a:srgbClr val="FFFF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D05D137D-1CDB-92E6-D30F-F21EC5F78347}"/>
              </a:ext>
            </a:extLst>
          </p:cNvPr>
          <p:cNvSpPr>
            <a:spLocks noGrp="1"/>
          </p:cNvSpPr>
          <p:nvPr>
            <p:ph idx="1"/>
          </p:nvPr>
        </p:nvSpPr>
        <p:spPr>
          <a:xfrm>
            <a:off x="1371599" y="2318197"/>
            <a:ext cx="9724031" cy="3683358"/>
          </a:xfrm>
        </p:spPr>
        <p:txBody>
          <a:bodyPr anchor="ctr">
            <a:normAutofit/>
          </a:bodyPr>
          <a:lstStyle/>
          <a:p>
            <a:pPr>
              <a:lnSpc>
                <a:spcPts val="1800"/>
              </a:lnSpc>
            </a:pPr>
            <a:r>
              <a:rPr kumimoji="1" lang="ja-JP" altLang="en-US" sz="2400" dirty="0">
                <a:latin typeface="ＭＳ ゴシック" panose="020B0609070205080204" pitchFamily="49" charset="-128"/>
                <a:ea typeface="ＭＳ ゴシック" panose="020B0609070205080204" pitchFamily="49" charset="-128"/>
              </a:rPr>
              <a:t>全身性障害者あるいは重度知的障害などであれば、</a:t>
            </a:r>
            <a:endParaRPr kumimoji="1" lang="en-US" altLang="ja-JP" sz="2400" dirty="0">
              <a:latin typeface="ＭＳ ゴシック" panose="020B0609070205080204" pitchFamily="49" charset="-128"/>
              <a:ea typeface="ＭＳ ゴシック" panose="020B0609070205080204" pitchFamily="49" charset="-128"/>
            </a:endParaRPr>
          </a:p>
          <a:p>
            <a:pPr marL="0" indent="0">
              <a:lnSpc>
                <a:spcPts val="1800"/>
              </a:lnSpc>
              <a:buNone/>
            </a:pPr>
            <a:r>
              <a:rPr lang="en-US" altLang="ja-JP" sz="2400" dirty="0">
                <a:latin typeface="ＭＳ ゴシック" panose="020B0609070205080204" pitchFamily="49" charset="-128"/>
                <a:ea typeface="ＭＳ ゴシック" panose="020B0609070205080204" pitchFamily="49" charset="-128"/>
              </a:rPr>
              <a:t> </a:t>
            </a:r>
            <a:r>
              <a:rPr kumimoji="1" lang="ja-JP" altLang="en-US" sz="2400" dirty="0">
                <a:latin typeface="ＭＳ ゴシック" panose="020B0609070205080204" pitchFamily="49" charset="-128"/>
                <a:ea typeface="ＭＳ ゴシック" panose="020B0609070205080204" pitchFamily="49" charset="-128"/>
              </a:rPr>
              <a:t>とにかく長時間の介助とそのための人手が必要</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kumimoji="1" lang="ja-JP" altLang="en-US" sz="2400" dirty="0">
                <a:solidFill>
                  <a:srgbClr val="FF0000"/>
                </a:solidFill>
                <a:latin typeface="ＭＳ ゴシック" panose="020B0609070205080204" pitchFamily="49" charset="-128"/>
                <a:ea typeface="ＭＳ ゴシック" panose="020B0609070205080204" pitchFamily="49" charset="-128"/>
              </a:rPr>
              <a:t>　</a:t>
            </a:r>
            <a:r>
              <a:rPr kumimoji="1" lang="ja-JP" altLang="en-US" sz="2400" dirty="0">
                <a:latin typeface="ＭＳ ゴシック" panose="020B0609070205080204" pitchFamily="49" charset="-128"/>
                <a:ea typeface="ＭＳ ゴシック" panose="020B0609070205080204" pitchFamily="49" charset="-128"/>
              </a:rPr>
              <a:t>⇒人手確保のためにはどうしても</a:t>
            </a:r>
            <a:r>
              <a:rPr kumimoji="1" lang="ja-JP" altLang="en-US" sz="2400" dirty="0">
                <a:solidFill>
                  <a:srgbClr val="FF0000"/>
                </a:solidFill>
                <a:latin typeface="ＭＳ ゴシック" panose="020B0609070205080204" pitchFamily="49" charset="-128"/>
                <a:ea typeface="ＭＳ ゴシック" panose="020B0609070205080204" pitchFamily="49" charset="-128"/>
              </a:rPr>
              <a:t>労働条件の整備</a:t>
            </a:r>
            <a:r>
              <a:rPr kumimoji="1" lang="ja-JP" altLang="en-US" sz="2400" dirty="0">
                <a:latin typeface="ＭＳ ゴシック" panose="020B0609070205080204" pitchFamily="49" charset="-128"/>
                <a:ea typeface="ＭＳ ゴシック" panose="020B0609070205080204" pitchFamily="49" charset="-128"/>
              </a:rPr>
              <a:t>が肝要</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それでも結局、</a:t>
            </a:r>
            <a:r>
              <a:rPr lang="ja-JP" altLang="en-US" sz="2400" dirty="0">
                <a:solidFill>
                  <a:srgbClr val="FF0000"/>
                </a:solidFill>
                <a:latin typeface="ＭＳ ゴシック" panose="020B0609070205080204" pitchFamily="49" charset="-128"/>
                <a:ea typeface="ＭＳ ゴシック" panose="020B0609070205080204" pitchFamily="49" charset="-128"/>
              </a:rPr>
              <a:t>制度に載せられない部分</a:t>
            </a:r>
            <a:r>
              <a:rPr lang="ja-JP" altLang="en-US" sz="2400" dirty="0">
                <a:latin typeface="ＭＳ ゴシック" panose="020B0609070205080204" pitchFamily="49" charset="-128"/>
                <a:ea typeface="ＭＳ ゴシック" panose="020B0609070205080204" pitchFamily="49" charset="-128"/>
              </a:rPr>
              <a:t>（相談・コーディネートや見守りの一部）は残る　⇒　運動として担われている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ルーティンで通う場（セカンド・プレイス）が担える部分もある</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つどう場（サード・プレイス）による見守り⇒カフェ・居酒屋など</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F05D4FF2-AB23-C45E-9568-2B2ECC54E4E1}"/>
              </a:ext>
            </a:extLst>
          </p:cNvPr>
          <p:cNvSpPr>
            <a:spLocks noGrp="1"/>
          </p:cNvSpPr>
          <p:nvPr>
            <p:ph type="sldNum" sz="quarter" idx="12"/>
          </p:nvPr>
        </p:nvSpPr>
        <p:spPr/>
        <p:txBody>
          <a:bodyPr/>
          <a:lstStyle/>
          <a:p>
            <a:fld id="{E1285864-C3A0-44BE-8505-56097A915A42}" type="slidenum">
              <a:rPr kumimoji="1" lang="ja-JP" altLang="en-US" smtClean="0"/>
              <a:t>16</a:t>
            </a:fld>
            <a:endParaRPr kumimoji="1" lang="ja-JP" altLang="en-US"/>
          </a:p>
        </p:txBody>
      </p:sp>
    </p:spTree>
    <p:extLst>
      <p:ext uri="{BB962C8B-B14F-4D97-AF65-F5344CB8AC3E}">
        <p14:creationId xmlns:p14="http://schemas.microsoft.com/office/powerpoint/2010/main" val="30198767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2"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5F2C37F-C8E4-1A07-1567-4F2D957665FC}"/>
              </a:ext>
            </a:extLst>
          </p:cNvPr>
          <p:cNvSpPr>
            <a:spLocks noGrp="1"/>
          </p:cNvSpPr>
          <p:nvPr>
            <p:ph type="title"/>
          </p:nvPr>
        </p:nvSpPr>
        <p:spPr>
          <a:xfrm>
            <a:off x="1371599" y="294538"/>
            <a:ext cx="9895951" cy="1033669"/>
          </a:xfrm>
        </p:spPr>
        <p:txBody>
          <a:bodyPr>
            <a:normAutofit/>
          </a:bodyPr>
          <a:lstStyle/>
          <a:p>
            <a:r>
              <a:rPr kumimoji="1" lang="ja-JP" altLang="en-US" sz="4000" dirty="0">
                <a:solidFill>
                  <a:srgbClr val="FFFFFF"/>
                </a:solidFill>
                <a:latin typeface="ＭＳ ゴシック" panose="020B0609070205080204" pitchFamily="49" charset="-128"/>
                <a:ea typeface="ＭＳ ゴシック" panose="020B0609070205080204" pitchFamily="49" charset="-128"/>
              </a:rPr>
              <a:t>自己紹介</a:t>
            </a:r>
          </a:p>
        </p:txBody>
      </p:sp>
      <p:sp>
        <p:nvSpPr>
          <p:cNvPr id="3" name="コンテンツ プレースホルダー 2">
            <a:extLst>
              <a:ext uri="{FF2B5EF4-FFF2-40B4-BE49-F238E27FC236}">
                <a16:creationId xmlns:a16="http://schemas.microsoft.com/office/drawing/2014/main" id="{2004EFEF-3807-0DBF-383B-EF885AFF10BC}"/>
              </a:ext>
            </a:extLst>
          </p:cNvPr>
          <p:cNvSpPr>
            <a:spLocks noGrp="1"/>
          </p:cNvSpPr>
          <p:nvPr>
            <p:ph idx="1"/>
          </p:nvPr>
        </p:nvSpPr>
        <p:spPr>
          <a:xfrm>
            <a:off x="621500" y="1622746"/>
            <a:ext cx="11138700" cy="5235254"/>
          </a:xfrm>
        </p:spPr>
        <p:txBody>
          <a:bodyPr anchor="ctr">
            <a:normAutofit fontScale="92500"/>
          </a:bodyPr>
          <a:lstStyle/>
          <a:p>
            <a:r>
              <a:rPr kumimoji="1" lang="en-US" altLang="ja-JP" sz="2400" dirty="0">
                <a:latin typeface="ＭＳ ゴシック" panose="020B0609070205080204" pitchFamily="49" charset="-128"/>
                <a:ea typeface="ＭＳ ゴシック" panose="020B0609070205080204" pitchFamily="49" charset="-128"/>
              </a:rPr>
              <a:t>1995</a:t>
            </a:r>
            <a:r>
              <a:rPr kumimoji="1" lang="ja-JP" altLang="en-US" sz="2400" dirty="0">
                <a:latin typeface="ＭＳ ゴシック" panose="020B0609070205080204" pitchFamily="49" charset="-128"/>
                <a:ea typeface="ＭＳ ゴシック" panose="020B0609070205080204" pitchFamily="49" charset="-128"/>
              </a:rPr>
              <a:t>～</a:t>
            </a:r>
            <a:r>
              <a:rPr kumimoji="1" lang="en-US" altLang="ja-JP" sz="2400" dirty="0">
                <a:latin typeface="ＭＳ ゴシック" panose="020B0609070205080204" pitchFamily="49" charset="-128"/>
                <a:ea typeface="ＭＳ ゴシック" panose="020B0609070205080204" pitchFamily="49" charset="-128"/>
              </a:rPr>
              <a:t>1996</a:t>
            </a:r>
            <a:r>
              <a:rPr kumimoji="1" lang="ja-JP" altLang="en-US" sz="2400" dirty="0">
                <a:latin typeface="ＭＳ ゴシック" panose="020B0609070205080204" pitchFamily="49" charset="-128"/>
                <a:ea typeface="ＭＳ ゴシック" panose="020B0609070205080204" pitchFamily="49" charset="-128"/>
              </a:rPr>
              <a:t>年　准看護婦問題調査検討会の実査にかかわる</a:t>
            </a:r>
            <a:endParaRPr kumimoji="1" lang="en-US" altLang="ja-JP" sz="2400" dirty="0">
              <a:latin typeface="ＭＳ ゴシック" panose="020B0609070205080204" pitchFamily="49" charset="-128"/>
              <a:ea typeface="ＭＳ ゴシック" panose="020B0609070205080204" pitchFamily="49" charset="-128"/>
            </a:endParaRPr>
          </a:p>
          <a:p>
            <a:r>
              <a:rPr kumimoji="1" lang="en-US" altLang="ja-JP" sz="2400" dirty="0">
                <a:latin typeface="ＭＳ ゴシック" panose="020B0609070205080204" pitchFamily="49" charset="-128"/>
                <a:ea typeface="ＭＳ ゴシック" panose="020B0609070205080204" pitchFamily="49" charset="-128"/>
              </a:rPr>
              <a:t>1997</a:t>
            </a:r>
            <a:r>
              <a:rPr kumimoji="1" lang="ja-JP" altLang="en-US" sz="2400" dirty="0">
                <a:latin typeface="ＭＳ ゴシック" panose="020B0609070205080204" pitchFamily="49" charset="-128"/>
                <a:ea typeface="ＭＳ ゴシック" panose="020B0609070205080204" pitchFamily="49" charset="-128"/>
              </a:rPr>
              <a:t>年～　　　阪神・淡路大震災ボランティアへのインタビュー調査</a:t>
            </a:r>
            <a:endParaRPr kumimoji="1" lang="en-US" altLang="ja-JP" sz="2400" dirty="0">
              <a:latin typeface="ＭＳ ゴシック" panose="020B0609070205080204" pitchFamily="49" charset="-128"/>
              <a:ea typeface="ＭＳ ゴシック" panose="020B0609070205080204" pitchFamily="49" charset="-128"/>
            </a:endParaRPr>
          </a:p>
          <a:p>
            <a:r>
              <a:rPr kumimoji="1" lang="en-US" altLang="ja-JP" sz="2400" dirty="0">
                <a:latin typeface="ＭＳ ゴシック" panose="020B0609070205080204" pitchFamily="49" charset="-128"/>
                <a:ea typeface="ＭＳ ゴシック" panose="020B0609070205080204" pitchFamily="49" charset="-128"/>
              </a:rPr>
              <a:t>1998</a:t>
            </a:r>
            <a:r>
              <a:rPr kumimoji="1" lang="ja-JP" altLang="en-US" sz="2400" dirty="0">
                <a:latin typeface="ＭＳ ゴシック" panose="020B0609070205080204" pitchFamily="49" charset="-128"/>
                <a:ea typeface="ＭＳ ゴシック" panose="020B0609070205080204" pitchFamily="49" charset="-128"/>
              </a:rPr>
              <a:t>年～　　　３つの病院で看護職ほか医療関係職へのインタビュー調査</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a:t>
            </a:r>
            <a:r>
              <a:rPr kumimoji="1" lang="ja-JP" altLang="en-US" sz="2400" dirty="0">
                <a:latin typeface="ＭＳ ゴシック" panose="020B0609070205080204" pitchFamily="49" charset="-128"/>
                <a:ea typeface="ＭＳ ゴシック" panose="020B0609070205080204" pitchFamily="49" charset="-128"/>
              </a:rPr>
              <a:t>⇒</a:t>
            </a:r>
            <a:r>
              <a:rPr kumimoji="1" lang="en-US" altLang="ja-JP" sz="2400" dirty="0">
                <a:solidFill>
                  <a:srgbClr val="0070C0"/>
                </a:solidFill>
                <a:latin typeface="ＭＳ ゴシック" panose="020B0609070205080204" pitchFamily="49" charset="-128"/>
                <a:ea typeface="ＭＳ ゴシック" panose="020B0609070205080204" pitchFamily="49" charset="-128"/>
              </a:rPr>
              <a:t>2004</a:t>
            </a:r>
            <a:r>
              <a:rPr kumimoji="1" lang="ja-JP" altLang="en-US" sz="2400" dirty="0">
                <a:solidFill>
                  <a:srgbClr val="0070C0"/>
                </a:solidFill>
                <a:latin typeface="ＭＳ ゴシック" panose="020B0609070205080204" pitchFamily="49" charset="-128"/>
                <a:ea typeface="ＭＳ ゴシック" panose="020B0609070205080204" pitchFamily="49" charset="-128"/>
              </a:rPr>
              <a:t>年　</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ケアの社会学－臨床現場との対話－</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勁草書房</a:t>
            </a:r>
            <a:endParaRPr kumimoji="1" lang="en-US" altLang="ja-JP" sz="2400" dirty="0">
              <a:solidFill>
                <a:srgbClr val="0070C0"/>
              </a:solidFill>
              <a:latin typeface="ＭＳ ゴシック" panose="020B0609070205080204" pitchFamily="49" charset="-128"/>
              <a:ea typeface="ＭＳ ゴシック" panose="020B0609070205080204" pitchFamily="49" charset="-128"/>
            </a:endParaRPr>
          </a:p>
          <a:p>
            <a:r>
              <a:rPr kumimoji="1" lang="en-US" altLang="ja-JP" sz="2400" dirty="0">
                <a:latin typeface="ＭＳ ゴシック" panose="020B0609070205080204" pitchFamily="49" charset="-128"/>
                <a:ea typeface="ＭＳ ゴシック" panose="020B0609070205080204" pitchFamily="49" charset="-128"/>
              </a:rPr>
              <a:t>2007</a:t>
            </a:r>
            <a:r>
              <a:rPr kumimoji="1" lang="ja-JP" altLang="en-US" sz="2400" dirty="0">
                <a:latin typeface="ＭＳ ゴシック" panose="020B0609070205080204" pitchFamily="49" charset="-128"/>
                <a:ea typeface="ＭＳ ゴシック" panose="020B0609070205080204" pitchFamily="49" charset="-128"/>
              </a:rPr>
              <a:t>年～　　　多摩市知的障害者の地域生活支援を参与観察</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a:t>
            </a:r>
            <a:r>
              <a:rPr kumimoji="1" lang="en-US" altLang="ja-JP" sz="2400" dirty="0">
                <a:solidFill>
                  <a:srgbClr val="0070C0"/>
                </a:solidFill>
                <a:latin typeface="ＭＳ ゴシック" panose="020B0609070205080204" pitchFamily="49" charset="-128"/>
                <a:ea typeface="ＭＳ ゴシック" panose="020B0609070205080204" pitchFamily="49" charset="-128"/>
              </a:rPr>
              <a:t>2018</a:t>
            </a:r>
            <a:r>
              <a:rPr kumimoji="1" lang="ja-JP" altLang="en-US" sz="2400" dirty="0">
                <a:solidFill>
                  <a:srgbClr val="0070C0"/>
                </a:solidFill>
                <a:latin typeface="ＭＳ ゴシック" panose="020B0609070205080204" pitchFamily="49" charset="-128"/>
                <a:ea typeface="ＭＳ ゴシック" panose="020B0609070205080204" pitchFamily="49" charset="-128"/>
              </a:rPr>
              <a:t>年　</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はじめてのケア論</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有斐閣</a:t>
            </a:r>
            <a:endParaRPr kumimoji="1" lang="en-US" altLang="ja-JP" sz="2400" dirty="0">
              <a:solidFill>
                <a:srgbClr val="0070C0"/>
              </a:solidFill>
              <a:latin typeface="ＭＳ ゴシック" panose="020B0609070205080204" pitchFamily="49" charset="-128"/>
              <a:ea typeface="ＭＳ ゴシック" panose="020B0609070205080204" pitchFamily="49" charset="-128"/>
            </a:endParaRPr>
          </a:p>
          <a:p>
            <a:pPr marL="0" indent="0">
              <a:buNone/>
            </a:pPr>
            <a:r>
              <a:rPr kumimoji="1" lang="ja-JP" altLang="en-US" sz="2400" dirty="0">
                <a:solidFill>
                  <a:srgbClr val="0070C0"/>
                </a:solidFill>
                <a:latin typeface="ＭＳ ゴシック" panose="020B0609070205080204" pitchFamily="49" charset="-128"/>
                <a:ea typeface="ＭＳ ゴシック" panose="020B0609070205080204" pitchFamily="49" charset="-128"/>
              </a:rPr>
              <a:t>　　 　</a:t>
            </a:r>
            <a:r>
              <a:rPr kumimoji="1" lang="en-US" altLang="ja-JP" sz="2400" dirty="0">
                <a:solidFill>
                  <a:srgbClr val="0070C0"/>
                </a:solidFill>
                <a:latin typeface="ＭＳ ゴシック" panose="020B0609070205080204" pitchFamily="49" charset="-128"/>
                <a:ea typeface="ＭＳ ゴシック" panose="020B0609070205080204" pitchFamily="49" charset="-128"/>
              </a:rPr>
              <a:t>2020</a:t>
            </a:r>
            <a:r>
              <a:rPr kumimoji="1" lang="ja-JP" altLang="en-US" sz="2400" dirty="0">
                <a:solidFill>
                  <a:srgbClr val="0070C0"/>
                </a:solidFill>
                <a:latin typeface="ＭＳ ゴシック" panose="020B0609070205080204" pitchFamily="49" charset="-128"/>
                <a:ea typeface="ＭＳ ゴシック" panose="020B0609070205080204" pitchFamily="49" charset="-128"/>
              </a:rPr>
              <a:t>年　</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支援のてまえで－たこの木クラブと多摩の四〇年－</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p>
          <a:p>
            <a:pPr marL="0" indent="0">
              <a:buNone/>
            </a:pPr>
            <a:r>
              <a:rPr kumimoji="1" lang="ja-JP" altLang="en-US" sz="2400" dirty="0">
                <a:solidFill>
                  <a:srgbClr val="0070C0"/>
                </a:solidFill>
                <a:latin typeface="ＭＳ ゴシック" panose="020B0609070205080204" pitchFamily="49" charset="-128"/>
                <a:ea typeface="ＭＳ ゴシック" panose="020B0609070205080204" pitchFamily="49" charset="-128"/>
              </a:rPr>
              <a:t>　　　　　　　　　　　　　　　　　　　　　　 生活書院（児玉雄大と共編著）</a:t>
            </a:r>
            <a:endParaRPr kumimoji="1" lang="en-US" altLang="ja-JP" sz="2400" dirty="0">
              <a:solidFill>
                <a:srgbClr val="0070C0"/>
              </a:solidFill>
              <a:latin typeface="ＭＳ ゴシック" panose="020B0609070205080204" pitchFamily="49" charset="-128"/>
              <a:ea typeface="ＭＳ ゴシック" panose="020B0609070205080204" pitchFamily="49" charset="-128"/>
            </a:endParaRPr>
          </a:p>
          <a:p>
            <a:pPr marL="0" indent="0">
              <a:buNone/>
            </a:pPr>
            <a:r>
              <a:rPr lang="ja-JP" altLang="en-US" sz="2400" dirty="0">
                <a:solidFill>
                  <a:srgbClr val="0070C0"/>
                </a:solidFill>
                <a:latin typeface="ＭＳ ゴシック" panose="020B0609070205080204" pitchFamily="49" charset="-128"/>
                <a:ea typeface="ＭＳ ゴシック" panose="020B0609070205080204" pitchFamily="49" charset="-128"/>
              </a:rPr>
              <a:t>　　 　</a:t>
            </a:r>
            <a:r>
              <a:rPr kumimoji="1" lang="en-US" altLang="ja-JP" sz="2400" dirty="0">
                <a:solidFill>
                  <a:srgbClr val="0070C0"/>
                </a:solidFill>
                <a:latin typeface="ＭＳ ゴシック" panose="020B0609070205080204" pitchFamily="49" charset="-128"/>
                <a:ea typeface="ＭＳ ゴシック" panose="020B0609070205080204" pitchFamily="49" charset="-128"/>
              </a:rPr>
              <a:t>2021</a:t>
            </a:r>
            <a:r>
              <a:rPr kumimoji="1" lang="ja-JP" altLang="en-US" sz="2400" dirty="0">
                <a:solidFill>
                  <a:srgbClr val="0070C0"/>
                </a:solidFill>
                <a:latin typeface="ＭＳ ゴシック" panose="020B0609070205080204" pitchFamily="49" charset="-128"/>
                <a:ea typeface="ＭＳ ゴシック" panose="020B0609070205080204" pitchFamily="49" charset="-128"/>
              </a:rPr>
              <a:t>年　</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ケアと支援と「社会」の発見－個のむこうにあるもの－</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生活書院</a:t>
            </a:r>
            <a:endParaRPr kumimoji="1" lang="en-US" altLang="ja-JP" sz="2400" dirty="0">
              <a:solidFill>
                <a:srgbClr val="0070C0"/>
              </a:solidFill>
              <a:latin typeface="ＭＳ ゴシック" panose="020B0609070205080204" pitchFamily="49" charset="-128"/>
              <a:ea typeface="ＭＳ ゴシック" panose="020B0609070205080204" pitchFamily="49" charset="-128"/>
            </a:endParaRPr>
          </a:p>
          <a:p>
            <a:pPr marL="0" indent="0">
              <a:buNone/>
            </a:pPr>
            <a:r>
              <a:rPr lang="ja-JP" altLang="en-US" sz="2400" dirty="0">
                <a:solidFill>
                  <a:srgbClr val="0070C0"/>
                </a:solidFill>
                <a:latin typeface="ＭＳ ゴシック" panose="020B0609070205080204" pitchFamily="49" charset="-128"/>
                <a:ea typeface="ＭＳ ゴシック" panose="020B0609070205080204" pitchFamily="49" charset="-128"/>
              </a:rPr>
              <a:t>　　 　</a:t>
            </a:r>
            <a:r>
              <a:rPr kumimoji="1" lang="en-US" altLang="ja-JP" sz="2400" dirty="0">
                <a:solidFill>
                  <a:srgbClr val="0070C0"/>
                </a:solidFill>
                <a:latin typeface="ＭＳ ゴシック" panose="020B0609070205080204" pitchFamily="49" charset="-128"/>
                <a:ea typeface="ＭＳ ゴシック" panose="020B0609070205080204" pitchFamily="49" charset="-128"/>
              </a:rPr>
              <a:t>2023</a:t>
            </a:r>
            <a:r>
              <a:rPr kumimoji="1" lang="ja-JP" altLang="en-US" sz="2400" dirty="0">
                <a:solidFill>
                  <a:srgbClr val="0070C0"/>
                </a:solidFill>
                <a:latin typeface="ＭＳ ゴシック" panose="020B0609070205080204" pitchFamily="49" charset="-128"/>
                <a:ea typeface="ＭＳ ゴシック" panose="020B0609070205080204" pitchFamily="49" charset="-128"/>
              </a:rPr>
              <a:t>年　</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知的障害・自閉の人たちと「かかわり」の社会学</a:t>
            </a:r>
            <a:endParaRPr kumimoji="1" lang="en-US" altLang="ja-JP" sz="2400" dirty="0">
              <a:solidFill>
                <a:srgbClr val="0070C0"/>
              </a:solidFill>
              <a:latin typeface="ＭＳ ゴシック" panose="020B0609070205080204" pitchFamily="49" charset="-128"/>
              <a:ea typeface="ＭＳ ゴシック" panose="020B0609070205080204" pitchFamily="49" charset="-128"/>
            </a:endParaRPr>
          </a:p>
          <a:p>
            <a:pPr marL="0" indent="0">
              <a:buNone/>
            </a:pPr>
            <a:r>
              <a:rPr kumimoji="1" lang="ja-JP" altLang="en-US" sz="2400" dirty="0">
                <a:solidFill>
                  <a:srgbClr val="0070C0"/>
                </a:solidFill>
                <a:latin typeface="ＭＳ ゴシック" panose="020B0609070205080204" pitchFamily="49" charset="-128"/>
                <a:ea typeface="ＭＳ ゴシック" panose="020B0609070205080204" pitchFamily="49" charset="-128"/>
              </a:rPr>
              <a:t>　　　　　　                 －多摩とたこの木クラブを研究する－</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生活書院</a:t>
            </a:r>
            <a:endParaRPr kumimoji="1" lang="en-US" altLang="ja-JP" sz="2400" dirty="0">
              <a:solidFill>
                <a:srgbClr val="0070C0"/>
              </a:solidFill>
              <a:latin typeface="ＭＳ ゴシック" panose="020B0609070205080204" pitchFamily="49" charset="-128"/>
              <a:ea typeface="ＭＳ ゴシック" panose="020B0609070205080204" pitchFamily="49" charset="-128"/>
            </a:endParaRPr>
          </a:p>
          <a:p>
            <a:pPr marL="0" indent="0">
              <a:buNone/>
            </a:pPr>
            <a:r>
              <a:rPr kumimoji="1" lang="ja-JP" altLang="en-US" sz="2400" dirty="0">
                <a:solidFill>
                  <a:srgbClr val="0070C0"/>
                </a:solidFill>
                <a:latin typeface="ＭＳ ゴシック" panose="020B0609070205080204" pitchFamily="49" charset="-128"/>
                <a:ea typeface="ＭＳ ゴシック" panose="020B0609070205080204" pitchFamily="49" charset="-128"/>
              </a:rPr>
              <a:t>　　　 </a:t>
            </a:r>
            <a:r>
              <a:rPr kumimoji="1" lang="en-US" altLang="ja-JP" sz="2400" dirty="0">
                <a:solidFill>
                  <a:srgbClr val="0070C0"/>
                </a:solidFill>
                <a:latin typeface="ＭＳ ゴシック" panose="020B0609070205080204" pitchFamily="49" charset="-128"/>
                <a:ea typeface="ＭＳ ゴシック" panose="020B0609070205080204" pitchFamily="49" charset="-128"/>
              </a:rPr>
              <a:t>2011</a:t>
            </a:r>
            <a:r>
              <a:rPr kumimoji="1" lang="ja-JP" altLang="en-US" sz="2400" dirty="0">
                <a:solidFill>
                  <a:srgbClr val="0070C0"/>
                </a:solidFill>
                <a:latin typeface="ＭＳ ゴシック" panose="020B0609070205080204" pitchFamily="49" charset="-128"/>
                <a:ea typeface="ＭＳ ゴシック" panose="020B0609070205080204" pitchFamily="49" charset="-128"/>
              </a:rPr>
              <a:t>年～</a:t>
            </a:r>
            <a:r>
              <a:rPr kumimoji="1"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支援</a:t>
            </a:r>
            <a:r>
              <a:rPr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en-US" altLang="ja-JP" sz="2400" dirty="0">
                <a:solidFill>
                  <a:srgbClr val="0070C0"/>
                </a:solidFill>
                <a:latin typeface="ＭＳ ゴシック" panose="020B0609070205080204" pitchFamily="49" charset="-128"/>
                <a:ea typeface="ＭＳ ゴシック" panose="020B0609070205080204" pitchFamily="49" charset="-128"/>
              </a:rPr>
              <a:t>vol.1</a:t>
            </a:r>
            <a:r>
              <a:rPr kumimoji="1" lang="ja-JP" altLang="en-US" sz="2400" dirty="0">
                <a:solidFill>
                  <a:srgbClr val="0070C0"/>
                </a:solidFill>
                <a:latin typeface="ＭＳ ゴシック" panose="020B0609070205080204" pitchFamily="49" charset="-128"/>
                <a:ea typeface="ＭＳ ゴシック" panose="020B0609070205080204" pitchFamily="49" charset="-128"/>
              </a:rPr>
              <a:t>～</a:t>
            </a:r>
            <a:r>
              <a:rPr kumimoji="1" lang="en-US" altLang="ja-JP" sz="2400" dirty="0">
                <a:solidFill>
                  <a:srgbClr val="0070C0"/>
                </a:solidFill>
                <a:latin typeface="ＭＳ ゴシック" panose="020B0609070205080204" pitchFamily="49" charset="-128"/>
                <a:ea typeface="ＭＳ ゴシック" panose="020B0609070205080204" pitchFamily="49" charset="-128"/>
              </a:rPr>
              <a:t>vol</a:t>
            </a:r>
            <a:r>
              <a:rPr lang="en-US" altLang="ja-JP" sz="2400" dirty="0">
                <a:solidFill>
                  <a:srgbClr val="0070C0"/>
                </a:solidFill>
                <a:latin typeface="ＭＳ ゴシック" panose="020B0609070205080204" pitchFamily="49" charset="-128"/>
                <a:ea typeface="ＭＳ ゴシック" panose="020B0609070205080204" pitchFamily="49" charset="-128"/>
              </a:rPr>
              <a:t>.</a:t>
            </a:r>
            <a:r>
              <a:rPr kumimoji="1" lang="en-US" altLang="ja-JP" sz="2400" dirty="0">
                <a:solidFill>
                  <a:srgbClr val="0070C0"/>
                </a:solidFill>
                <a:latin typeface="ＭＳ ゴシック" panose="020B0609070205080204" pitchFamily="49" charset="-128"/>
                <a:ea typeface="ＭＳ ゴシック" panose="020B0609070205080204" pitchFamily="49" charset="-128"/>
              </a:rPr>
              <a:t>13</a:t>
            </a:r>
            <a:r>
              <a:rPr lang="ja-JP" altLang="en-US" sz="2400" dirty="0">
                <a:solidFill>
                  <a:srgbClr val="0070C0"/>
                </a:solidFill>
                <a:latin typeface="ＭＳ ゴシック" panose="020B0609070205080204" pitchFamily="49" charset="-128"/>
                <a:ea typeface="ＭＳ ゴシック" panose="020B0609070205080204" pitchFamily="49" charset="-128"/>
              </a:rPr>
              <a:t>，</a:t>
            </a:r>
            <a:r>
              <a:rPr kumimoji="1" lang="ja-JP" altLang="en-US" sz="2400" dirty="0">
                <a:solidFill>
                  <a:srgbClr val="0070C0"/>
                </a:solidFill>
                <a:latin typeface="ＭＳ ゴシック" panose="020B0609070205080204" pitchFamily="49" charset="-128"/>
                <a:ea typeface="ＭＳ ゴシック" panose="020B0609070205080204" pitchFamily="49" charset="-128"/>
              </a:rPr>
              <a:t>生活書院</a:t>
            </a:r>
            <a:endParaRPr lang="en-US" altLang="ja-JP" sz="2400" dirty="0">
              <a:solidFill>
                <a:srgbClr val="0070C0"/>
              </a:solidFill>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BB31E6F9-986F-2E13-6435-574A8BFEA8E9}"/>
              </a:ext>
            </a:extLst>
          </p:cNvPr>
          <p:cNvSpPr>
            <a:spLocks noGrp="1"/>
          </p:cNvSpPr>
          <p:nvPr>
            <p:ph type="sldNum" sz="quarter" idx="12"/>
          </p:nvPr>
        </p:nvSpPr>
        <p:spPr/>
        <p:txBody>
          <a:bodyPr/>
          <a:lstStyle/>
          <a:p>
            <a:fld id="{E1285864-C3A0-44BE-8505-56097A915A42}" type="slidenum">
              <a:rPr kumimoji="1" lang="ja-JP" altLang="en-US" smtClean="0"/>
              <a:t>2</a:t>
            </a:fld>
            <a:endParaRPr kumimoji="1" lang="ja-JP" altLang="en-US"/>
          </a:p>
        </p:txBody>
      </p:sp>
    </p:spTree>
    <p:extLst>
      <p:ext uri="{BB962C8B-B14F-4D97-AF65-F5344CB8AC3E}">
        <p14:creationId xmlns:p14="http://schemas.microsoft.com/office/powerpoint/2010/main" val="16051646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0D343CA6-548D-D6D0-C107-ACD916A20914}"/>
              </a:ext>
            </a:extLst>
          </p:cNvPr>
          <p:cNvSpPr>
            <a:spLocks noGrp="1"/>
          </p:cNvSpPr>
          <p:nvPr>
            <p:ph type="title"/>
          </p:nvPr>
        </p:nvSpPr>
        <p:spPr>
          <a:xfrm>
            <a:off x="826396" y="586855"/>
            <a:ext cx="4230100" cy="3387497"/>
          </a:xfrm>
        </p:spPr>
        <p:txBody>
          <a:bodyPr anchor="b">
            <a:normAutofit/>
          </a:bodyPr>
          <a:lstStyle/>
          <a:p>
            <a:pPr algn="r"/>
            <a:r>
              <a:rPr kumimoji="1" lang="ja-JP" altLang="en-US" sz="4000" dirty="0">
                <a:solidFill>
                  <a:srgbClr val="FFFFFF"/>
                </a:solidFill>
                <a:latin typeface="ＭＳ ゴシック" panose="020B0609070205080204" pitchFamily="49" charset="-128"/>
                <a:ea typeface="ＭＳ ゴシック" panose="020B0609070205080204" pitchFamily="49" charset="-128"/>
              </a:rPr>
              <a:t>社会学の発想</a:t>
            </a:r>
          </a:p>
        </p:txBody>
      </p:sp>
      <p:sp>
        <p:nvSpPr>
          <p:cNvPr id="3" name="コンテンツ プレースホルダー 2">
            <a:extLst>
              <a:ext uri="{FF2B5EF4-FFF2-40B4-BE49-F238E27FC236}">
                <a16:creationId xmlns:a16="http://schemas.microsoft.com/office/drawing/2014/main" id="{7EFA5A6B-D8DC-755C-C490-2E3DDAC694D1}"/>
              </a:ext>
            </a:extLst>
          </p:cNvPr>
          <p:cNvSpPr>
            <a:spLocks noGrp="1"/>
          </p:cNvSpPr>
          <p:nvPr>
            <p:ph idx="1"/>
          </p:nvPr>
        </p:nvSpPr>
        <p:spPr>
          <a:xfrm>
            <a:off x="5764166" y="702092"/>
            <a:ext cx="6000041" cy="5546047"/>
          </a:xfrm>
        </p:spPr>
        <p:txBody>
          <a:bodyPr anchor="ctr">
            <a:normAutofit/>
          </a:bodyPr>
          <a:lstStyle/>
          <a:p>
            <a:pPr marL="0" indent="0">
              <a:buNone/>
            </a:pPr>
            <a:r>
              <a:rPr kumimoji="1" lang="ja-JP" altLang="en-US" sz="2400" dirty="0">
                <a:latin typeface="ＭＳ ゴシック" panose="020B0609070205080204" pitchFamily="49" charset="-128"/>
                <a:ea typeface="ＭＳ ゴシック" panose="020B0609070205080204" pitchFamily="49" charset="-128"/>
              </a:rPr>
              <a:t>（</a:t>
            </a:r>
            <a:r>
              <a:rPr kumimoji="1" lang="en-US" altLang="ja-JP" sz="2400" dirty="0">
                <a:latin typeface="ＭＳ ゴシック" panose="020B0609070205080204" pitchFamily="49" charset="-128"/>
                <a:ea typeface="ＭＳ ゴシック" panose="020B0609070205080204" pitchFamily="49" charset="-128"/>
              </a:rPr>
              <a:t>1</a:t>
            </a:r>
            <a:r>
              <a:rPr kumimoji="1" lang="ja-JP" altLang="en-US" sz="2400" dirty="0">
                <a:latin typeface="ＭＳ ゴシック" panose="020B0609070205080204" pitchFamily="49" charset="-128"/>
                <a:ea typeface="ＭＳ ゴシック" panose="020B0609070205080204" pitchFamily="49" charset="-128"/>
              </a:rPr>
              <a:t>）「社会が社会をつくる」</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・「社会」にもさまざまな水準があり、</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いつも「社会」は多層的に絡み合って</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存在している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a:t>
            </a:r>
            <a:r>
              <a:rPr kumimoji="1" lang="en-US" altLang="ja-JP" sz="2400" dirty="0">
                <a:latin typeface="ＭＳ ゴシック" panose="020B0609070205080204" pitchFamily="49" charset="-128"/>
                <a:ea typeface="ＭＳ ゴシック" panose="020B0609070205080204" pitchFamily="49" charset="-128"/>
              </a:rPr>
              <a:t>2</a:t>
            </a:r>
            <a:r>
              <a:rPr kumimoji="1" lang="ja-JP" altLang="en-US" sz="2400" dirty="0">
                <a:latin typeface="ＭＳ ゴシック" panose="020B0609070205080204" pitchFamily="49" charset="-128"/>
                <a:ea typeface="ＭＳ ゴシック" panose="020B0609070205080204" pitchFamily="49" charset="-128"/>
              </a:rPr>
              <a:t>）内部観察</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・「外から見る」</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ja-JP" altLang="en-US" sz="2400" dirty="0">
                <a:latin typeface="ＭＳ ゴシック" panose="020B0609070205080204" pitchFamily="49" charset="-128"/>
                <a:ea typeface="ＭＳ ゴシック" panose="020B0609070205080204" pitchFamily="49" charset="-128"/>
              </a:rPr>
              <a:t>　・「うちから見る」</a:t>
            </a:r>
            <a:endParaRPr kumimoji="1" lang="en-US" altLang="ja-JP" sz="2400" dirty="0">
              <a:latin typeface="ＭＳ ゴシック" panose="020B0609070205080204" pitchFamily="49" charset="-128"/>
              <a:ea typeface="ＭＳ ゴシック" panose="020B0609070205080204" pitchFamily="49" charset="-128"/>
            </a:endParaRPr>
          </a:p>
          <a:p>
            <a:pPr marL="0" indent="0">
              <a:lnSpc>
                <a:spcPts val="2600"/>
              </a:lnSpc>
              <a:buNone/>
            </a:pPr>
            <a:r>
              <a:rPr lang="ja-JP" altLang="en-US" sz="2400" dirty="0">
                <a:latin typeface="ＭＳ ゴシック" panose="020B0609070205080204" pitchFamily="49" charset="-128"/>
                <a:ea typeface="ＭＳ ゴシック" panose="020B0609070205080204" pitchFamily="49" charset="-128"/>
              </a:rPr>
              <a:t>　　⇒両方を見てこそ社会学としての</a:t>
            </a:r>
            <a:endParaRPr lang="en-US" altLang="ja-JP" sz="2400" dirty="0">
              <a:latin typeface="ＭＳ ゴシック" panose="020B0609070205080204" pitchFamily="49" charset="-128"/>
              <a:ea typeface="ＭＳ ゴシック" panose="020B0609070205080204" pitchFamily="49" charset="-128"/>
            </a:endParaRPr>
          </a:p>
          <a:p>
            <a:pPr marL="0" indent="0">
              <a:lnSpc>
                <a:spcPts val="2600"/>
              </a:lnSpc>
              <a:buNone/>
            </a:pPr>
            <a:r>
              <a:rPr lang="ja-JP" altLang="en-US" sz="2400" dirty="0">
                <a:latin typeface="ＭＳ ゴシック" panose="020B0609070205080204" pitchFamily="49" charset="-128"/>
                <a:ea typeface="ＭＳ ゴシック" panose="020B0609070205080204" pitchFamily="49" charset="-128"/>
              </a:rPr>
              <a:t>　　　面白さや意義が生まれる</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C19D8F83-82A6-BE45-3F1E-8D02D6A322B3}"/>
              </a:ext>
            </a:extLst>
          </p:cNvPr>
          <p:cNvSpPr>
            <a:spLocks noGrp="1"/>
          </p:cNvSpPr>
          <p:nvPr>
            <p:ph type="sldNum" sz="quarter" idx="12"/>
          </p:nvPr>
        </p:nvSpPr>
        <p:spPr/>
        <p:txBody>
          <a:bodyPr/>
          <a:lstStyle/>
          <a:p>
            <a:fld id="{E1285864-C3A0-44BE-8505-56097A915A42}" type="slidenum">
              <a:rPr kumimoji="1" lang="ja-JP" altLang="en-US" smtClean="0"/>
              <a:t>3</a:t>
            </a:fld>
            <a:endParaRPr kumimoji="1" lang="ja-JP" altLang="en-US"/>
          </a:p>
        </p:txBody>
      </p:sp>
    </p:spTree>
    <p:extLst>
      <p:ext uri="{BB962C8B-B14F-4D97-AF65-F5344CB8AC3E}">
        <p14:creationId xmlns:p14="http://schemas.microsoft.com/office/powerpoint/2010/main" val="2059298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973D5258-0C22-56E0-A329-9D6EFCBFD96F}"/>
              </a:ext>
            </a:extLst>
          </p:cNvPr>
          <p:cNvSpPr>
            <a:spLocks noGrp="1"/>
          </p:cNvSpPr>
          <p:nvPr>
            <p:ph type="title"/>
          </p:nvPr>
        </p:nvSpPr>
        <p:spPr>
          <a:xfrm>
            <a:off x="1371599" y="294538"/>
            <a:ext cx="9895951" cy="1033669"/>
          </a:xfrm>
        </p:spPr>
        <p:txBody>
          <a:bodyPr>
            <a:normAutofit/>
          </a:bodyPr>
          <a:lstStyle/>
          <a:p>
            <a:r>
              <a:rPr kumimoji="1" lang="ja-JP" altLang="en-US" sz="4000">
                <a:solidFill>
                  <a:srgbClr val="FFFFFF"/>
                </a:solidFill>
                <a:latin typeface="ＭＳ ゴシック" panose="020B0609070205080204" pitchFamily="49" charset="-128"/>
                <a:ea typeface="ＭＳ ゴシック" panose="020B0609070205080204" pitchFamily="49" charset="-128"/>
              </a:rPr>
              <a:t>相互行為としての支援</a:t>
            </a:r>
          </a:p>
        </p:txBody>
      </p:sp>
      <p:sp>
        <p:nvSpPr>
          <p:cNvPr id="3" name="コンテンツ プレースホルダー 2">
            <a:extLst>
              <a:ext uri="{FF2B5EF4-FFF2-40B4-BE49-F238E27FC236}">
                <a16:creationId xmlns:a16="http://schemas.microsoft.com/office/drawing/2014/main" id="{1F7BD565-E2BE-F16F-BBF0-500909D0FF73}"/>
              </a:ext>
            </a:extLst>
          </p:cNvPr>
          <p:cNvSpPr>
            <a:spLocks noGrp="1"/>
          </p:cNvSpPr>
          <p:nvPr>
            <p:ph idx="1"/>
          </p:nvPr>
        </p:nvSpPr>
        <p:spPr>
          <a:xfrm>
            <a:off x="1371599" y="2318197"/>
            <a:ext cx="9724031" cy="3683358"/>
          </a:xfrm>
        </p:spPr>
        <p:txBody>
          <a:bodyPr anchor="ctr">
            <a:normAutofit/>
          </a:bodyPr>
          <a:lstStyle/>
          <a:p>
            <a:r>
              <a:rPr kumimoji="1" lang="ja-JP" altLang="en-US" sz="2400" dirty="0">
                <a:latin typeface="ＭＳ ゴシック" panose="020B0609070205080204" pitchFamily="49" charset="-128"/>
                <a:ea typeface="ＭＳ ゴシック" panose="020B0609070205080204" pitchFamily="49" charset="-128"/>
              </a:rPr>
              <a:t>「支援する」側が「支援する」だけでは「支援」は成立しない</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「支援される」側が「支援される」だけでも「支援」は成立しない</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周囲がそれを「支援」とみなすから「支援」になる</a:t>
            </a:r>
            <a:endParaRPr lang="en-US" altLang="ja-JP" sz="2400" dirty="0">
              <a:latin typeface="ＭＳ ゴシック" panose="020B0609070205080204" pitchFamily="49" charset="-128"/>
              <a:ea typeface="ＭＳ ゴシック" panose="020B0609070205080204" pitchFamily="49" charset="-128"/>
            </a:endParaRPr>
          </a:p>
          <a:p>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相手の受け止め方によって意味が変わる</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周囲の捉え方によっても意味が変わる</a:t>
            </a:r>
            <a:endParaRPr lang="en-US" altLang="ja-JP"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8D94E38D-A6B2-2EE8-A712-92486D5666FD}"/>
              </a:ext>
            </a:extLst>
          </p:cNvPr>
          <p:cNvSpPr>
            <a:spLocks noGrp="1"/>
          </p:cNvSpPr>
          <p:nvPr>
            <p:ph type="sldNum" sz="quarter" idx="12"/>
          </p:nvPr>
        </p:nvSpPr>
        <p:spPr/>
        <p:txBody>
          <a:bodyPr/>
          <a:lstStyle/>
          <a:p>
            <a:fld id="{E1285864-C3A0-44BE-8505-56097A915A42}" type="slidenum">
              <a:rPr kumimoji="1" lang="ja-JP" altLang="en-US" smtClean="0"/>
              <a:t>4</a:t>
            </a:fld>
            <a:endParaRPr kumimoji="1" lang="ja-JP" altLang="en-US"/>
          </a:p>
        </p:txBody>
      </p:sp>
    </p:spTree>
    <p:extLst>
      <p:ext uri="{BB962C8B-B14F-4D97-AF65-F5344CB8AC3E}">
        <p14:creationId xmlns:p14="http://schemas.microsoft.com/office/powerpoint/2010/main" val="32302931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11C77B97-7E75-FED1-3E81-CFB0FC861A1C}"/>
              </a:ext>
            </a:extLst>
          </p:cNvPr>
          <p:cNvSpPr>
            <a:spLocks noGrp="1"/>
          </p:cNvSpPr>
          <p:nvPr>
            <p:ph type="title"/>
          </p:nvPr>
        </p:nvSpPr>
        <p:spPr>
          <a:xfrm>
            <a:off x="1383564" y="348865"/>
            <a:ext cx="9718111" cy="1576446"/>
          </a:xfrm>
        </p:spPr>
        <p:txBody>
          <a:bodyPr anchor="ctr">
            <a:normAutofit/>
          </a:bodyPr>
          <a:lstStyle/>
          <a:p>
            <a:r>
              <a:rPr lang="ja-JP" altLang="en-US" sz="4000" dirty="0">
                <a:solidFill>
                  <a:srgbClr val="FFFFFF"/>
                </a:solidFill>
                <a:latin typeface="ＭＳ ゴシック" panose="020B0609070205080204" pitchFamily="49" charset="-128"/>
                <a:ea typeface="ＭＳ ゴシック" panose="020B0609070205080204" pitchFamily="49" charset="-128"/>
              </a:rPr>
              <a:t>２つを分けるものは何か？</a:t>
            </a:r>
            <a:endParaRPr kumimoji="1" lang="ja-JP" altLang="en-US" sz="4000" dirty="0">
              <a:solidFill>
                <a:srgbClr val="FFFFFF"/>
              </a:solidFill>
              <a:latin typeface="ＭＳ ゴシック" panose="020B0609070205080204" pitchFamily="49" charset="-128"/>
              <a:ea typeface="ＭＳ ゴシック" panose="020B0609070205080204" pitchFamily="49" charset="-128"/>
            </a:endParaRPr>
          </a:p>
        </p:txBody>
      </p:sp>
      <p:graphicFrame>
        <p:nvGraphicFramePr>
          <p:cNvPr id="5" name="コンテンツ プレースホルダー 2">
            <a:extLst>
              <a:ext uri="{FF2B5EF4-FFF2-40B4-BE49-F238E27FC236}">
                <a16:creationId xmlns:a16="http://schemas.microsoft.com/office/drawing/2014/main" id="{C69E95EB-CD29-1178-68B0-F541990600FA}"/>
              </a:ext>
            </a:extLst>
          </p:cNvPr>
          <p:cNvGraphicFramePr>
            <a:graphicFrameLocks noGrp="1"/>
          </p:cNvGraphicFramePr>
          <p:nvPr>
            <p:ph idx="1"/>
            <p:extLst>
              <p:ext uri="{D42A27DB-BD31-4B8C-83A1-F6EECF244321}">
                <p14:modId xmlns:p14="http://schemas.microsoft.com/office/powerpoint/2010/main" val="716873077"/>
              </p:ext>
            </p:extLst>
          </p:nvPr>
        </p:nvGraphicFramePr>
        <p:xfrm>
          <a:off x="644056" y="2615979"/>
          <a:ext cx="10927829" cy="368940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スライド番号プレースホルダー 2">
            <a:extLst>
              <a:ext uri="{FF2B5EF4-FFF2-40B4-BE49-F238E27FC236}">
                <a16:creationId xmlns:a16="http://schemas.microsoft.com/office/drawing/2014/main" id="{0AC96C37-5772-11A9-3728-4C438CA69247}"/>
              </a:ext>
            </a:extLst>
          </p:cNvPr>
          <p:cNvSpPr>
            <a:spLocks noGrp="1"/>
          </p:cNvSpPr>
          <p:nvPr>
            <p:ph type="sldNum" sz="quarter" idx="12"/>
          </p:nvPr>
        </p:nvSpPr>
        <p:spPr/>
        <p:txBody>
          <a:bodyPr/>
          <a:lstStyle/>
          <a:p>
            <a:fld id="{E1285864-C3A0-44BE-8505-56097A915A42}" type="slidenum">
              <a:rPr kumimoji="1" lang="ja-JP" altLang="en-US" smtClean="0"/>
              <a:t>5</a:t>
            </a:fld>
            <a:endParaRPr kumimoji="1" lang="ja-JP" altLang="en-US"/>
          </a:p>
        </p:txBody>
      </p:sp>
    </p:spTree>
    <p:extLst>
      <p:ext uri="{BB962C8B-B14F-4D97-AF65-F5344CB8AC3E}">
        <p14:creationId xmlns:p14="http://schemas.microsoft.com/office/powerpoint/2010/main" val="2247715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65F2C37F-C8E4-1A07-1567-4F2D957665FC}"/>
              </a:ext>
            </a:extLst>
          </p:cNvPr>
          <p:cNvSpPr>
            <a:spLocks noGrp="1"/>
          </p:cNvSpPr>
          <p:nvPr>
            <p:ph type="title"/>
          </p:nvPr>
        </p:nvSpPr>
        <p:spPr>
          <a:xfrm>
            <a:off x="1371599" y="294538"/>
            <a:ext cx="9895951" cy="1033669"/>
          </a:xfrm>
        </p:spPr>
        <p:txBody>
          <a:bodyPr>
            <a:normAutofit/>
          </a:bodyPr>
          <a:lstStyle/>
          <a:p>
            <a:r>
              <a:rPr lang="ja-JP" altLang="en-US" sz="4000">
                <a:solidFill>
                  <a:srgbClr val="FFFFFF"/>
                </a:solidFill>
                <a:latin typeface="ＭＳ ゴシック" panose="020B0609070205080204" pitchFamily="49" charset="-128"/>
                <a:ea typeface="ＭＳ ゴシック" panose="020B0609070205080204" pitchFamily="49" charset="-128"/>
              </a:rPr>
              <a:t>従来の福祉国家イメージ</a:t>
            </a:r>
            <a:endParaRPr kumimoji="1" lang="ja-JP" altLang="en-US" sz="4000">
              <a:solidFill>
                <a:srgbClr val="FFFF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2004EFEF-3807-0DBF-383B-EF885AFF10BC}"/>
              </a:ext>
            </a:extLst>
          </p:cNvPr>
          <p:cNvSpPr>
            <a:spLocks noGrp="1"/>
          </p:cNvSpPr>
          <p:nvPr>
            <p:ph idx="1"/>
          </p:nvPr>
        </p:nvSpPr>
        <p:spPr>
          <a:xfrm>
            <a:off x="946147" y="1885279"/>
            <a:ext cx="10299701" cy="4678183"/>
          </a:xfrm>
        </p:spPr>
        <p:txBody>
          <a:bodyPr anchor="ctr">
            <a:noAutofit/>
          </a:bodyPr>
          <a:lstStyle/>
          <a:p>
            <a:r>
              <a:rPr lang="ja-JP" altLang="en-US" sz="2400" dirty="0">
                <a:latin typeface="ＭＳ ゴシック" panose="020B0609070205080204" pitchFamily="49" charset="-128"/>
                <a:ea typeface="ＭＳ ゴシック" panose="020B0609070205080204" pitchFamily="49" charset="-128"/>
              </a:rPr>
              <a:t>社会福祉＝ニーズに応えること</a:t>
            </a:r>
            <a:endParaRPr lang="en-US" altLang="ja-JP" sz="2400" dirty="0">
              <a:latin typeface="ＭＳ ゴシック" panose="020B0609070205080204" pitchFamily="49" charset="-128"/>
              <a:ea typeface="ＭＳ ゴシック" panose="020B0609070205080204" pitchFamily="49" charset="-128"/>
            </a:endParaRPr>
          </a:p>
          <a:p>
            <a:pPr>
              <a:buClr>
                <a:schemeClr val="tx1"/>
              </a:buClr>
            </a:pPr>
            <a:r>
              <a:rPr kumimoji="1" lang="ja-JP" altLang="en-US" sz="2400" dirty="0">
                <a:solidFill>
                  <a:srgbClr val="FF0000"/>
                </a:solidFill>
                <a:latin typeface="ＭＳ ゴシック" panose="020B0609070205080204" pitchFamily="49" charset="-128"/>
                <a:ea typeface="ＭＳ ゴシック" panose="020B0609070205080204" pitchFamily="49" charset="-128"/>
              </a:rPr>
              <a:t>ニーズ</a:t>
            </a:r>
            <a:r>
              <a:rPr kumimoji="1" lang="ja-JP" altLang="en-US" sz="2400" dirty="0">
                <a:latin typeface="ＭＳ ゴシック" panose="020B0609070205080204" pitchFamily="49" charset="-128"/>
                <a:ea typeface="ＭＳ ゴシック" panose="020B0609070205080204" pitchFamily="49" charset="-128"/>
              </a:rPr>
              <a:t>とは？　需要や欲求とは異なり</a:t>
            </a:r>
            <a:r>
              <a:rPr lang="ja-JP" altLang="en-US"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「確かにそれが必要だ」という社会的合意が成立するようなもの</a:t>
            </a:r>
            <a:endParaRPr kumimoji="1"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本人だけでは判断できない／周囲が一律に当てはめられない</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ニーズを判断・定義する</a:t>
            </a:r>
            <a:r>
              <a:rPr lang="ja-JP" altLang="en-US" sz="2400" dirty="0">
                <a:solidFill>
                  <a:srgbClr val="FF0000"/>
                </a:solidFill>
                <a:latin typeface="ＭＳ ゴシック" panose="020B0609070205080204" pitchFamily="49" charset="-128"/>
                <a:ea typeface="ＭＳ ゴシック" panose="020B0609070205080204" pitchFamily="49" charset="-128"/>
              </a:rPr>
              <a:t>専門家</a:t>
            </a:r>
            <a:r>
              <a:rPr lang="ja-JP" altLang="en-US" sz="2400" dirty="0">
                <a:latin typeface="ＭＳ ゴシック" panose="020B0609070205080204" pitchFamily="49" charset="-128"/>
                <a:ea typeface="ＭＳ ゴシック" panose="020B0609070205080204" pitchFamily="49" charset="-128"/>
              </a:rPr>
              <a:t>が必要</a:t>
            </a:r>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専門家＝ニーズを判断・定義、応えるだけの専門的技能を持つと社会的に認められる人たち（事前教育・倫理が重視される）</a:t>
            </a:r>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専門家によって適切にニーズを定義されサービスを提供されるのが</a:t>
            </a:r>
            <a:r>
              <a:rPr kumimoji="1" lang="ja-JP" altLang="en-US" sz="2400" dirty="0">
                <a:solidFill>
                  <a:srgbClr val="FF0000"/>
                </a:solidFill>
                <a:latin typeface="ＭＳ ゴシック" panose="020B0609070205080204" pitchFamily="49" charset="-128"/>
                <a:ea typeface="ＭＳ ゴシック" panose="020B0609070205080204" pitchFamily="49" charset="-128"/>
              </a:rPr>
              <a:t>福祉国家</a:t>
            </a:r>
            <a:r>
              <a:rPr kumimoji="1" lang="ja-JP" altLang="en-US" sz="2400" dirty="0">
                <a:latin typeface="ＭＳ ゴシック" panose="020B0609070205080204" pitchFamily="49" charset="-128"/>
                <a:ea typeface="ＭＳ ゴシック" panose="020B0609070205080204" pitchFamily="49" charset="-128"/>
              </a:rPr>
              <a:t>とみなされた</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参考：武川正吾</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福祉社会－社会政策とその考え方－</a:t>
            </a:r>
            <a:r>
              <a:rPr kumimoji="1" lang="en-US" altLang="ja-JP" sz="2400" dirty="0">
                <a:latin typeface="ＭＳ ゴシック" panose="020B0609070205080204" pitchFamily="49" charset="-128"/>
                <a:ea typeface="ＭＳ ゴシック" panose="020B0609070205080204" pitchFamily="49" charset="-128"/>
              </a:rPr>
              <a:t>』</a:t>
            </a:r>
            <a:r>
              <a:rPr kumimoji="1" lang="ja-JP" altLang="en-US" sz="2400" dirty="0">
                <a:latin typeface="ＭＳ ゴシック" panose="020B0609070205080204" pitchFamily="49" charset="-128"/>
                <a:ea typeface="ＭＳ ゴシック" panose="020B0609070205080204" pitchFamily="49" charset="-128"/>
              </a:rPr>
              <a:t>、有斐閣、</a:t>
            </a:r>
            <a:r>
              <a:rPr kumimoji="1" lang="en-US" altLang="ja-JP" sz="2400" dirty="0">
                <a:latin typeface="ＭＳ ゴシック" panose="020B0609070205080204" pitchFamily="49" charset="-128"/>
                <a:ea typeface="ＭＳ ゴシック" panose="020B0609070205080204" pitchFamily="49" charset="-128"/>
              </a:rPr>
              <a:t>2001</a:t>
            </a:r>
            <a:r>
              <a:rPr kumimoji="1" lang="ja-JP" altLang="en-US" sz="2400" dirty="0">
                <a:latin typeface="ＭＳ ゴシック" panose="020B0609070205080204" pitchFamily="49" charset="-128"/>
                <a:ea typeface="ＭＳ ゴシック" panose="020B0609070205080204" pitchFamily="49" charset="-128"/>
              </a:rPr>
              <a:t>年</a:t>
            </a:r>
          </a:p>
        </p:txBody>
      </p:sp>
      <p:sp>
        <p:nvSpPr>
          <p:cNvPr id="4" name="スライド番号プレースホルダー 3">
            <a:extLst>
              <a:ext uri="{FF2B5EF4-FFF2-40B4-BE49-F238E27FC236}">
                <a16:creationId xmlns:a16="http://schemas.microsoft.com/office/drawing/2014/main" id="{3E205A1B-E08B-1943-CEDE-7201E390E40A}"/>
              </a:ext>
            </a:extLst>
          </p:cNvPr>
          <p:cNvSpPr>
            <a:spLocks noGrp="1"/>
          </p:cNvSpPr>
          <p:nvPr>
            <p:ph type="sldNum" sz="quarter" idx="12"/>
          </p:nvPr>
        </p:nvSpPr>
        <p:spPr/>
        <p:txBody>
          <a:bodyPr/>
          <a:lstStyle/>
          <a:p>
            <a:fld id="{E1285864-C3A0-44BE-8505-56097A915A42}" type="slidenum">
              <a:rPr kumimoji="1" lang="ja-JP" altLang="en-US" smtClean="0"/>
              <a:t>6</a:t>
            </a:fld>
            <a:endParaRPr kumimoji="1" lang="ja-JP" altLang="en-US"/>
          </a:p>
        </p:txBody>
      </p:sp>
    </p:spTree>
    <p:extLst>
      <p:ext uri="{BB962C8B-B14F-4D97-AF65-F5344CB8AC3E}">
        <p14:creationId xmlns:p14="http://schemas.microsoft.com/office/powerpoint/2010/main" val="17180266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EE522BD9-6170-6DC3-4C24-AC60E59ECB87}"/>
              </a:ext>
            </a:extLst>
          </p:cNvPr>
          <p:cNvSpPr>
            <a:spLocks noGrp="1"/>
          </p:cNvSpPr>
          <p:nvPr>
            <p:ph type="title"/>
          </p:nvPr>
        </p:nvSpPr>
        <p:spPr>
          <a:xfrm>
            <a:off x="387869" y="586855"/>
            <a:ext cx="4668627" cy="3387497"/>
          </a:xfrm>
        </p:spPr>
        <p:txBody>
          <a:bodyPr anchor="b">
            <a:normAutofit/>
          </a:bodyPr>
          <a:lstStyle/>
          <a:p>
            <a:pPr algn="r"/>
            <a:r>
              <a:rPr kumimoji="1" lang="ja-JP" altLang="en-US" sz="4000" dirty="0">
                <a:solidFill>
                  <a:srgbClr val="FFFFFF"/>
                </a:solidFill>
                <a:latin typeface="ＭＳ ゴシック" panose="020B0609070205080204" pitchFamily="49" charset="-128"/>
                <a:ea typeface="ＭＳ ゴシック" panose="020B0609070205080204" pitchFamily="49" charset="-128"/>
              </a:rPr>
              <a:t>知的障害者の</a:t>
            </a:r>
            <a:br>
              <a:rPr kumimoji="1" lang="en-US" altLang="ja-JP" sz="4000" dirty="0">
                <a:solidFill>
                  <a:srgbClr val="FFFFFF"/>
                </a:solidFill>
                <a:latin typeface="ＭＳ ゴシック" panose="020B0609070205080204" pitchFamily="49" charset="-128"/>
                <a:ea typeface="ＭＳ ゴシック" panose="020B0609070205080204" pitchFamily="49" charset="-128"/>
              </a:rPr>
            </a:br>
            <a:r>
              <a:rPr kumimoji="1" lang="ja-JP" altLang="en-US" sz="4000" dirty="0">
                <a:solidFill>
                  <a:srgbClr val="FFFFFF"/>
                </a:solidFill>
                <a:latin typeface="ＭＳ ゴシック" panose="020B0609070205080204" pitchFamily="49" charset="-128"/>
                <a:ea typeface="ＭＳ ゴシック" panose="020B0609070205080204" pitchFamily="49" charset="-128"/>
              </a:rPr>
              <a:t>自立生活の支援にかかわるなかで</a:t>
            </a:r>
            <a:r>
              <a:rPr kumimoji="1" lang="en-US" altLang="ja-JP" sz="4000" dirty="0">
                <a:solidFill>
                  <a:srgbClr val="FFFFFF"/>
                </a:solidFill>
                <a:latin typeface="ＭＳ ゴシック" panose="020B0609070205080204" pitchFamily="49" charset="-128"/>
                <a:ea typeface="ＭＳ ゴシック" panose="020B0609070205080204" pitchFamily="49" charset="-128"/>
              </a:rPr>
              <a:t>…(1)</a:t>
            </a:r>
            <a:endParaRPr kumimoji="1" lang="ja-JP" altLang="en-US" sz="4000" dirty="0">
              <a:solidFill>
                <a:srgbClr val="FFFFFF"/>
              </a:solidFill>
              <a:latin typeface="ＭＳ ゴシック" panose="020B0609070205080204" pitchFamily="49" charset="-128"/>
              <a:ea typeface="ＭＳ ゴシック" panose="020B0609070205080204" pitchFamily="49" charset="-128"/>
            </a:endParaRPr>
          </a:p>
        </p:txBody>
      </p:sp>
      <p:sp>
        <p:nvSpPr>
          <p:cNvPr id="3" name="コンテンツ プレースホルダー 2">
            <a:extLst>
              <a:ext uri="{FF2B5EF4-FFF2-40B4-BE49-F238E27FC236}">
                <a16:creationId xmlns:a16="http://schemas.microsoft.com/office/drawing/2014/main" id="{3F3FC1ED-DE26-2085-6F04-87D4F9CF693B}"/>
              </a:ext>
            </a:extLst>
          </p:cNvPr>
          <p:cNvSpPr>
            <a:spLocks noGrp="1"/>
          </p:cNvSpPr>
          <p:nvPr>
            <p:ph idx="1"/>
          </p:nvPr>
        </p:nvSpPr>
        <p:spPr>
          <a:xfrm>
            <a:off x="6032710" y="663992"/>
            <a:ext cx="5731497" cy="5706871"/>
          </a:xfrm>
        </p:spPr>
        <p:txBody>
          <a:bodyPr anchor="ctr">
            <a:noAutofit/>
          </a:bodyPr>
          <a:lstStyle/>
          <a:p>
            <a:r>
              <a:rPr lang="ja-JP" altLang="en-US" sz="2400" dirty="0">
                <a:latin typeface="ＭＳ ゴシック" panose="020B0609070205080204" pitchFamily="49" charset="-128"/>
                <a:ea typeface="ＭＳ ゴシック" panose="020B0609070205080204" pitchFamily="49" charset="-128"/>
              </a:rPr>
              <a:t>２つの大きな疑問が育ってきた</a:t>
            </a:r>
            <a:endParaRPr lang="en-US" altLang="ja-JP" sz="2400" dirty="0">
              <a:latin typeface="ＭＳ ゴシック" panose="020B0609070205080204" pitchFamily="49" charset="-128"/>
              <a:ea typeface="ＭＳ ゴシック" panose="020B0609070205080204" pitchFamily="49" charset="-128"/>
            </a:endParaRPr>
          </a:p>
          <a:p>
            <a:endParaRPr kumimoji="1"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(1)</a:t>
            </a:r>
            <a:r>
              <a:rPr lang="ja-JP" altLang="en-US" sz="2400" dirty="0">
                <a:solidFill>
                  <a:srgbClr val="FF0000"/>
                </a:solidFill>
                <a:latin typeface="ＭＳ ゴシック" panose="020B0609070205080204" pitchFamily="49" charset="-128"/>
                <a:ea typeface="ＭＳ ゴシック" panose="020B0609070205080204" pitchFamily="49" charset="-128"/>
              </a:rPr>
              <a:t>「ニーズ」という前に問われるべき</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solidFill>
                  <a:srgbClr val="FF0000"/>
                </a:solidFill>
                <a:latin typeface="ＭＳ ゴシック" panose="020B0609070205080204" pitchFamily="49" charset="-128"/>
                <a:ea typeface="ＭＳ ゴシック" panose="020B0609070205080204" pitchFamily="49" charset="-128"/>
              </a:rPr>
              <a:t>　　ことがないか？</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特別支援教育が必要だ」</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⇒なぜ普通学級がそんなに過酷な場に</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なっているのか？</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kumimoji="1" lang="en-US" altLang="ja-JP" sz="2400" dirty="0">
                <a:latin typeface="ＭＳ ゴシック" panose="020B0609070205080204" pitchFamily="49" charset="-128"/>
                <a:ea typeface="ＭＳ ゴシック" panose="020B0609070205080204" pitchFamily="49" charset="-128"/>
              </a:rPr>
              <a:t>(2)</a:t>
            </a:r>
            <a:r>
              <a:rPr lang="ja-JP" altLang="en-US" sz="2400" dirty="0">
                <a:solidFill>
                  <a:srgbClr val="FF0000"/>
                </a:solidFill>
                <a:latin typeface="ＭＳ ゴシック" panose="020B0609070205080204" pitchFamily="49" charset="-128"/>
                <a:ea typeface="ＭＳ ゴシック" panose="020B0609070205080204" pitchFamily="49" charset="-128"/>
              </a:rPr>
              <a:t>専門家以外の支援者像が必要では</a:t>
            </a:r>
            <a:endParaRPr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solidFill>
                  <a:srgbClr val="FF0000"/>
                </a:solidFill>
                <a:latin typeface="ＭＳ ゴシック" panose="020B0609070205080204" pitchFamily="49" charset="-128"/>
                <a:ea typeface="ＭＳ ゴシック" panose="020B0609070205080204" pitchFamily="49" charset="-128"/>
              </a:rPr>
              <a:t>　 ないか？</a:t>
            </a:r>
            <a:endParaRPr kumimoji="1" lang="en-US" altLang="ja-JP" sz="2400" dirty="0">
              <a:solidFill>
                <a:srgbClr val="FF0000"/>
              </a:solidFill>
              <a:latin typeface="ＭＳ ゴシック" panose="020B0609070205080204" pitchFamily="49" charset="-128"/>
              <a:ea typeface="ＭＳ ゴシック" panose="020B0609070205080204" pitchFamily="49" charset="-128"/>
            </a:endParaRPr>
          </a:p>
          <a:p>
            <a:pPr marL="0" indent="0">
              <a:lnSpc>
                <a:spcPts val="1700"/>
              </a:lnSpc>
              <a:buNone/>
            </a:pPr>
            <a:r>
              <a:rPr lang="ja-JP" altLang="en-US" sz="2400" dirty="0">
                <a:latin typeface="ＭＳ ゴシック" panose="020B0609070205080204" pitchFamily="49" charset="-128"/>
                <a:ea typeface="ＭＳ ゴシック" panose="020B0609070205080204" pitchFamily="49" charset="-128"/>
              </a:rPr>
              <a:t>　⇒ヘルパーやコーディネーターは </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むしろ専門家によるケアのベース</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を作っている</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（それでいてヘルパーの行動様式は</a:t>
            </a:r>
            <a:endParaRPr lang="en-US" altLang="ja-JP" sz="2400" dirty="0">
              <a:latin typeface="ＭＳ ゴシック" panose="020B0609070205080204" pitchFamily="49" charset="-128"/>
              <a:ea typeface="ＭＳ ゴシック" panose="020B0609070205080204" pitchFamily="49" charset="-128"/>
            </a:endParaRPr>
          </a:p>
          <a:p>
            <a:pPr marL="0" indent="0">
              <a:lnSpc>
                <a:spcPts val="1700"/>
              </a:lnSpc>
              <a:buNone/>
            </a:pPr>
            <a:r>
              <a:rPr lang="en-US" altLang="ja-JP" sz="2400" dirty="0">
                <a:latin typeface="ＭＳ ゴシック" panose="020B0609070205080204" pitchFamily="49" charset="-128"/>
                <a:ea typeface="ＭＳ ゴシック" panose="020B0609070205080204" pitchFamily="49" charset="-128"/>
              </a:rPr>
              <a:t>    </a:t>
            </a:r>
            <a:r>
              <a:rPr lang="ja-JP" altLang="en-US" sz="2400" dirty="0">
                <a:latin typeface="ＭＳ ゴシック" panose="020B0609070205080204" pitchFamily="49" charset="-128"/>
                <a:ea typeface="ＭＳ ゴシック" panose="020B0609070205080204" pitchFamily="49" charset="-128"/>
              </a:rPr>
              <a:t>専門家のそれとはかなり異なる）</a:t>
            </a:r>
            <a:endParaRPr kumimoji="1" lang="ja-JP" altLang="en-US"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CE9ED2D9-55C9-5653-E1AA-72CAEFBF5C11}"/>
              </a:ext>
            </a:extLst>
          </p:cNvPr>
          <p:cNvSpPr>
            <a:spLocks noGrp="1"/>
          </p:cNvSpPr>
          <p:nvPr>
            <p:ph type="sldNum" sz="quarter" idx="12"/>
          </p:nvPr>
        </p:nvSpPr>
        <p:spPr/>
        <p:txBody>
          <a:bodyPr/>
          <a:lstStyle/>
          <a:p>
            <a:fld id="{E1285864-C3A0-44BE-8505-56097A915A42}" type="slidenum">
              <a:rPr kumimoji="1" lang="ja-JP" altLang="en-US" smtClean="0"/>
              <a:t>7</a:t>
            </a:fld>
            <a:endParaRPr kumimoji="1" lang="ja-JP" altLang="en-US"/>
          </a:p>
        </p:txBody>
      </p:sp>
    </p:spTree>
    <p:extLst>
      <p:ext uri="{BB962C8B-B14F-4D97-AF65-F5344CB8AC3E}">
        <p14:creationId xmlns:p14="http://schemas.microsoft.com/office/powerpoint/2010/main" val="25306776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DEE2AD96-B495-4E06-9291-B71706F728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53CF6D67-C5A8-4ADD-9E8E-1E38CA1D31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638515" y="639280"/>
            <a:ext cx="6858000" cy="5579440"/>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86909FA0-B515-4681-B7A8-FA281D133B9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393206" y="395206"/>
            <a:ext cx="6346209" cy="5576080"/>
          </a:xfrm>
          <a:prstGeom prst="rect">
            <a:avLst/>
          </a:prstGeom>
          <a:gradFill>
            <a:gsLst>
              <a:gs pos="0">
                <a:srgbClr val="000000">
                  <a:alpha val="0"/>
                </a:srgbClr>
              </a:gs>
              <a:gs pos="99000">
                <a:schemeClr val="accent1">
                  <a:alpha val="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21C9FE86-FCC3-4A31-AA1C-C882262B7FE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528907" y="2818967"/>
            <a:ext cx="2501979" cy="5576080"/>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6" name="Rectangle 15">
            <a:extLst>
              <a:ext uri="{FF2B5EF4-FFF2-40B4-BE49-F238E27FC236}">
                <a16:creationId xmlns:a16="http://schemas.microsoft.com/office/drawing/2014/main" id="{7D96243B-ECED-4B71-8E06-AE9A285EAD2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425002" y="852793"/>
            <a:ext cx="6858001" cy="5152412"/>
          </a:xfrm>
          <a:prstGeom prst="rect">
            <a:avLst/>
          </a:prstGeom>
          <a:gradFill>
            <a:gsLst>
              <a:gs pos="0">
                <a:srgbClr val="000000">
                  <a:alpha val="0"/>
                </a:srgbClr>
              </a:gs>
              <a:gs pos="99000">
                <a:schemeClr val="accent1">
                  <a:alpha val="11000"/>
                </a:scheme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a:extLst>
              <a:ext uri="{FF2B5EF4-FFF2-40B4-BE49-F238E27FC236}">
                <a16:creationId xmlns:a16="http://schemas.microsoft.com/office/drawing/2014/main" id="{A09989E4-EFDC-4A90-A633-E0525FB4139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6097846">
            <a:off x="818753" y="1128497"/>
            <a:ext cx="4318303" cy="4318303"/>
          </a:xfrm>
          <a:prstGeom prst="ellipse">
            <a:avLst/>
          </a:prstGeom>
          <a:gradFill>
            <a:gsLst>
              <a:gs pos="39000">
                <a:schemeClr val="accent1">
                  <a:alpha val="0"/>
                </a:schemeClr>
              </a:gs>
              <a:gs pos="100000">
                <a:schemeClr val="accent1">
                  <a:lumMod val="60000"/>
                  <a:lumOff val="40000"/>
                  <a:alpha val="15000"/>
                </a:schemeClr>
              </a:gs>
            </a:gsLst>
            <a:lin ang="17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タイトル 1">
            <a:extLst>
              <a:ext uri="{FF2B5EF4-FFF2-40B4-BE49-F238E27FC236}">
                <a16:creationId xmlns:a16="http://schemas.microsoft.com/office/drawing/2014/main" id="{6BE6EBB2-62C7-D1D9-4437-E60EB3A4C2C2}"/>
              </a:ext>
            </a:extLst>
          </p:cNvPr>
          <p:cNvSpPr>
            <a:spLocks noGrp="1"/>
          </p:cNvSpPr>
          <p:nvPr>
            <p:ph type="title"/>
          </p:nvPr>
        </p:nvSpPr>
        <p:spPr>
          <a:xfrm>
            <a:off x="526473" y="586855"/>
            <a:ext cx="4530023" cy="3387497"/>
          </a:xfrm>
        </p:spPr>
        <p:txBody>
          <a:bodyPr anchor="b">
            <a:normAutofit/>
          </a:bodyPr>
          <a:lstStyle/>
          <a:p>
            <a:pPr algn="r"/>
            <a:r>
              <a:rPr kumimoji="1" lang="ja-JP" altLang="en-US" sz="4000" dirty="0">
                <a:solidFill>
                  <a:srgbClr val="FFFFFF"/>
                </a:solidFill>
                <a:latin typeface="ＭＳ ゴシック" panose="020B0609070205080204" pitchFamily="49" charset="-128"/>
                <a:ea typeface="ＭＳ ゴシック" panose="020B0609070205080204" pitchFamily="49" charset="-128"/>
              </a:rPr>
              <a:t>知的障害者の</a:t>
            </a:r>
            <a:br>
              <a:rPr kumimoji="1" lang="en-US" altLang="ja-JP" sz="4000" dirty="0">
                <a:solidFill>
                  <a:srgbClr val="FFFFFF"/>
                </a:solidFill>
                <a:latin typeface="ＭＳ ゴシック" panose="020B0609070205080204" pitchFamily="49" charset="-128"/>
                <a:ea typeface="ＭＳ ゴシック" panose="020B0609070205080204" pitchFamily="49" charset="-128"/>
              </a:rPr>
            </a:br>
            <a:r>
              <a:rPr kumimoji="1" lang="ja-JP" altLang="en-US" sz="4000" dirty="0">
                <a:solidFill>
                  <a:srgbClr val="FFFFFF"/>
                </a:solidFill>
                <a:latin typeface="ＭＳ ゴシック" panose="020B0609070205080204" pitchFamily="49" charset="-128"/>
                <a:ea typeface="ＭＳ ゴシック" panose="020B0609070205080204" pitchFamily="49" charset="-128"/>
              </a:rPr>
              <a:t>自立生活の支援にかかわるなかで</a:t>
            </a:r>
            <a:r>
              <a:rPr kumimoji="1" lang="en-US" altLang="ja-JP" sz="4000" dirty="0">
                <a:solidFill>
                  <a:srgbClr val="FFFFFF"/>
                </a:solidFill>
                <a:latin typeface="ＭＳ ゴシック" panose="020B0609070205080204" pitchFamily="49" charset="-128"/>
                <a:ea typeface="ＭＳ ゴシック" panose="020B0609070205080204" pitchFamily="49" charset="-128"/>
              </a:rPr>
              <a:t>…(2)</a:t>
            </a:r>
            <a:endParaRPr kumimoji="1" lang="ja-JP" altLang="en-US" sz="4000" dirty="0">
              <a:solidFill>
                <a:srgbClr val="FFFFFF"/>
              </a:solidFill>
            </a:endParaRPr>
          </a:p>
        </p:txBody>
      </p:sp>
      <p:sp>
        <p:nvSpPr>
          <p:cNvPr id="3" name="コンテンツ プレースホルダー 2">
            <a:extLst>
              <a:ext uri="{FF2B5EF4-FFF2-40B4-BE49-F238E27FC236}">
                <a16:creationId xmlns:a16="http://schemas.microsoft.com/office/drawing/2014/main" id="{3764626C-F41C-5DB4-2A0D-5D1454064DAC}"/>
              </a:ext>
            </a:extLst>
          </p:cNvPr>
          <p:cNvSpPr>
            <a:spLocks noGrp="1"/>
          </p:cNvSpPr>
          <p:nvPr>
            <p:ph idx="1"/>
          </p:nvPr>
        </p:nvSpPr>
        <p:spPr>
          <a:xfrm>
            <a:off x="6255578" y="689392"/>
            <a:ext cx="5261049" cy="5546047"/>
          </a:xfrm>
        </p:spPr>
        <p:txBody>
          <a:bodyPr anchor="ctr">
            <a:normAutofit/>
          </a:bodyPr>
          <a:lstStyle/>
          <a:p>
            <a:r>
              <a:rPr lang="ja-JP" altLang="en-US" sz="2400" dirty="0">
                <a:latin typeface="ＭＳ ゴシック" panose="020B0609070205080204" pitchFamily="49" charset="-128"/>
                <a:ea typeface="ＭＳ ゴシック" panose="020B0609070205080204" pitchFamily="49" charset="-128"/>
              </a:rPr>
              <a:t>２</a:t>
            </a:r>
            <a:r>
              <a:rPr kumimoji="1" lang="ja-JP" altLang="en-US" sz="2400" dirty="0">
                <a:latin typeface="ＭＳ ゴシック" panose="020B0609070205080204" pitchFamily="49" charset="-128"/>
                <a:ea typeface="ＭＳ ゴシック" panose="020B0609070205080204" pitchFamily="49" charset="-128"/>
              </a:rPr>
              <a:t>つの問いはおそらく結びついている</a:t>
            </a:r>
            <a:endParaRPr kumimoji="1"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目の前に「ニーズ」として見えているものの背景、そこにいたる　までの経緯、社会的な状況、今後の可能性などを見据え、</a:t>
            </a:r>
            <a:r>
              <a:rPr lang="ja-JP" altLang="en-US" sz="2400" dirty="0">
                <a:solidFill>
                  <a:srgbClr val="FF0000"/>
                </a:solidFill>
                <a:latin typeface="ＭＳ ゴシック" panose="020B0609070205080204" pitchFamily="49" charset="-128"/>
                <a:ea typeface="ＭＳ ゴシック" panose="020B0609070205080204" pitchFamily="49" charset="-128"/>
              </a:rPr>
              <a:t>いまあるサービス体系を超えたもの</a:t>
            </a:r>
            <a:r>
              <a:rPr lang="ja-JP" altLang="en-US" sz="2400" dirty="0">
                <a:latin typeface="ＭＳ ゴシック" panose="020B0609070205080204" pitchFamily="49" charset="-128"/>
                <a:ea typeface="ＭＳ ゴシック" panose="020B0609070205080204" pitchFamily="49" charset="-128"/>
              </a:rPr>
              <a:t>を創り出す必要がある</a:t>
            </a:r>
            <a:endParaRPr lang="en-US" altLang="ja-JP" sz="2400" dirty="0">
              <a:latin typeface="ＭＳ ゴシック" panose="020B0609070205080204" pitchFamily="49" charset="-128"/>
              <a:ea typeface="ＭＳ ゴシック" panose="020B0609070205080204" pitchFamily="49" charset="-128"/>
            </a:endParaRPr>
          </a:p>
          <a:p>
            <a:endParaRPr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本人の</a:t>
            </a:r>
            <a:r>
              <a:rPr lang="ja-JP" altLang="en-US" sz="2400" dirty="0">
                <a:solidFill>
                  <a:srgbClr val="FF0000"/>
                </a:solidFill>
                <a:latin typeface="ＭＳ ゴシック" panose="020B0609070205080204" pitchFamily="49" charset="-128"/>
                <a:ea typeface="ＭＳ ゴシック" panose="020B0609070205080204" pitchFamily="49" charset="-128"/>
              </a:rPr>
              <a:t>暮らしの中に埋め込まれたかかわり</a:t>
            </a:r>
            <a:r>
              <a:rPr lang="ja-JP" altLang="en-US" sz="2400" dirty="0">
                <a:latin typeface="ＭＳ ゴシック" panose="020B0609070205080204" pitchFamily="49" charset="-128"/>
                <a:ea typeface="ＭＳ ゴシック" panose="020B0609070205080204" pitchFamily="49" charset="-128"/>
              </a:rPr>
              <a:t>でなければ、そうした　可能性を引き出すことはできない</a:t>
            </a:r>
            <a:endParaRPr lang="en-US" altLang="ja-JP" sz="2400" dirty="0">
              <a:latin typeface="ＭＳ ゴシック" panose="020B0609070205080204" pitchFamily="49" charset="-128"/>
              <a:ea typeface="ＭＳ ゴシック" panose="020B0609070205080204" pitchFamily="49" charset="-128"/>
            </a:endParaRPr>
          </a:p>
        </p:txBody>
      </p:sp>
      <p:sp>
        <p:nvSpPr>
          <p:cNvPr id="4" name="スライド番号プレースホルダー 3">
            <a:extLst>
              <a:ext uri="{FF2B5EF4-FFF2-40B4-BE49-F238E27FC236}">
                <a16:creationId xmlns:a16="http://schemas.microsoft.com/office/drawing/2014/main" id="{CAC96ECD-F6CD-A977-2D5C-A134F1656A0C}"/>
              </a:ext>
            </a:extLst>
          </p:cNvPr>
          <p:cNvSpPr>
            <a:spLocks noGrp="1"/>
          </p:cNvSpPr>
          <p:nvPr>
            <p:ph type="sldNum" sz="quarter" idx="12"/>
          </p:nvPr>
        </p:nvSpPr>
        <p:spPr/>
        <p:txBody>
          <a:bodyPr/>
          <a:lstStyle/>
          <a:p>
            <a:fld id="{E1285864-C3A0-44BE-8505-56097A915A42}" type="slidenum">
              <a:rPr kumimoji="1" lang="ja-JP" altLang="en-US" smtClean="0"/>
              <a:t>8</a:t>
            </a:fld>
            <a:endParaRPr kumimoji="1" lang="ja-JP" altLang="en-US"/>
          </a:p>
        </p:txBody>
      </p:sp>
    </p:spTree>
    <p:extLst>
      <p:ext uri="{BB962C8B-B14F-4D97-AF65-F5344CB8AC3E}">
        <p14:creationId xmlns:p14="http://schemas.microsoft.com/office/powerpoint/2010/main" val="25723094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1B15ED52-F352-441B-82BF-E0EA34836D0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3B2E3793-BFE6-45A2-9B7B-E18844431C9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BC4C4868-CB8F-4AF9-9CDB-8108F2C19B6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375E0459-6403-40CD-989D-56A4407CA12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53E5B1A8-3AC9-4BD1-9BBC-78CA94F2D1B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タイトル 1">
            <a:extLst>
              <a:ext uri="{FF2B5EF4-FFF2-40B4-BE49-F238E27FC236}">
                <a16:creationId xmlns:a16="http://schemas.microsoft.com/office/drawing/2014/main" id="{B6AFF677-871E-CF80-21C1-1DE5E008037F}"/>
              </a:ext>
            </a:extLst>
          </p:cNvPr>
          <p:cNvSpPr>
            <a:spLocks noGrp="1"/>
          </p:cNvSpPr>
          <p:nvPr>
            <p:ph type="title"/>
          </p:nvPr>
        </p:nvSpPr>
        <p:spPr>
          <a:xfrm>
            <a:off x="1371599" y="294538"/>
            <a:ext cx="9895951" cy="1033669"/>
          </a:xfrm>
        </p:spPr>
        <p:txBody>
          <a:bodyPr>
            <a:normAutofit/>
          </a:bodyPr>
          <a:lstStyle/>
          <a:p>
            <a:r>
              <a:rPr kumimoji="1" lang="ja-JP" altLang="en-US" sz="4000">
                <a:solidFill>
                  <a:srgbClr val="FFFFFF"/>
                </a:solidFill>
                <a:latin typeface="ＭＳ ゴシック" panose="020B0609070205080204" pitchFamily="49" charset="-128"/>
                <a:ea typeface="ＭＳ ゴシック" panose="020B0609070205080204" pitchFamily="49" charset="-128"/>
              </a:rPr>
              <a:t>ベースの支援</a:t>
            </a:r>
          </a:p>
        </p:txBody>
      </p:sp>
      <p:sp>
        <p:nvSpPr>
          <p:cNvPr id="3" name="コンテンツ プレースホルダー 2">
            <a:extLst>
              <a:ext uri="{FF2B5EF4-FFF2-40B4-BE49-F238E27FC236}">
                <a16:creationId xmlns:a16="http://schemas.microsoft.com/office/drawing/2014/main" id="{AE08E16F-A785-8065-605F-90CED49F9073}"/>
              </a:ext>
            </a:extLst>
          </p:cNvPr>
          <p:cNvSpPr>
            <a:spLocks noGrp="1"/>
          </p:cNvSpPr>
          <p:nvPr>
            <p:ph idx="1"/>
          </p:nvPr>
        </p:nvSpPr>
        <p:spPr>
          <a:xfrm>
            <a:off x="1371599" y="2318197"/>
            <a:ext cx="9724031" cy="3683358"/>
          </a:xfrm>
        </p:spPr>
        <p:txBody>
          <a:bodyPr anchor="ctr">
            <a:noAutofit/>
          </a:bodyPr>
          <a:lstStyle/>
          <a:p>
            <a:r>
              <a:rPr lang="ja-JP" altLang="en-US" sz="2400" dirty="0">
                <a:latin typeface="ＭＳ ゴシック" panose="020B0609070205080204" pitchFamily="49" charset="-128"/>
                <a:ea typeface="ＭＳ ゴシック" panose="020B0609070205080204" pitchFamily="49" charset="-128"/>
              </a:rPr>
              <a:t>専門家によるケアの「てまえ」と「あと」がある</a:t>
            </a:r>
            <a:endParaRPr lang="en-US" altLang="ja-JP" sz="2400" dirty="0">
              <a:latin typeface="ＭＳ ゴシック" panose="020B0609070205080204" pitchFamily="49" charset="-128"/>
              <a:ea typeface="ＭＳ ゴシック" panose="020B0609070205080204" pitchFamily="49" charset="-128"/>
            </a:endParaRPr>
          </a:p>
          <a:p>
            <a:r>
              <a:rPr kumimoji="1" lang="ja-JP" altLang="en-US" sz="2400" dirty="0">
                <a:latin typeface="ＭＳ ゴシック" panose="020B0609070205080204" pitchFamily="49" charset="-128"/>
                <a:ea typeface="ＭＳ ゴシック" panose="020B0609070205080204" pitchFamily="49" charset="-128"/>
              </a:rPr>
              <a:t>「てまえ」＝専門家に相談するまでの素人照会システム</a:t>
            </a:r>
            <a:endParaRPr kumimoji="1" lang="en-US" altLang="ja-JP" sz="2400" dirty="0">
              <a:latin typeface="ＭＳ ゴシック" panose="020B0609070205080204" pitchFamily="49" charset="-128"/>
              <a:ea typeface="ＭＳ ゴシック" panose="020B0609070205080204" pitchFamily="49" charset="-128"/>
            </a:endParaRPr>
          </a:p>
          <a:p>
            <a:r>
              <a:rPr lang="ja-JP" altLang="en-US" sz="2400" dirty="0">
                <a:latin typeface="ＭＳ ゴシック" panose="020B0609070205080204" pitchFamily="49" charset="-128"/>
                <a:ea typeface="ＭＳ ゴシック" panose="020B0609070205080204" pitchFamily="49" charset="-128"/>
              </a:rPr>
              <a:t>「あと」＝日常生活に戻す／戻っても介護が必要なことも</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（もちろん「あいだ」にも手が必要なことはある）</a:t>
            </a:r>
            <a:endParaRPr lang="en-US" altLang="ja-JP" sz="2400" dirty="0">
              <a:latin typeface="ＭＳ ゴシック" panose="020B0609070205080204" pitchFamily="49" charset="-128"/>
              <a:ea typeface="ＭＳ ゴシック" panose="020B0609070205080204" pitchFamily="49" charset="-128"/>
            </a:endParaRPr>
          </a:p>
          <a:p>
            <a:pPr marL="0" indent="0">
              <a:buNone/>
            </a:pP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ja-JP" altLang="en-US" sz="2400" dirty="0">
                <a:latin typeface="ＭＳ ゴシック" panose="020B0609070205080204" pitchFamily="49" charset="-128"/>
                <a:ea typeface="ＭＳ ゴシック" panose="020B0609070205080204" pitchFamily="49" charset="-128"/>
              </a:rPr>
              <a:t>⇒</a:t>
            </a:r>
            <a:r>
              <a:rPr kumimoji="1" lang="ja-JP" altLang="en-US" sz="2400" dirty="0">
                <a:solidFill>
                  <a:srgbClr val="FF0000"/>
                </a:solidFill>
                <a:latin typeface="ＭＳ ゴシック" panose="020B0609070205080204" pitchFamily="49" charset="-128"/>
                <a:ea typeface="ＭＳ ゴシック" panose="020B0609070205080204" pitchFamily="49" charset="-128"/>
              </a:rPr>
              <a:t>ベースの支援</a:t>
            </a:r>
            <a:r>
              <a:rPr kumimoji="1" lang="ja-JP" altLang="en-US" sz="2400" dirty="0">
                <a:latin typeface="ＭＳ ゴシック" panose="020B0609070205080204" pitchFamily="49" charset="-128"/>
                <a:ea typeface="ＭＳ ゴシック" panose="020B0609070205080204" pitchFamily="49" charset="-128"/>
              </a:rPr>
              <a:t>と呼んでおこう</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kumimoji="1" lang="en-US" altLang="ja-JP" sz="2400" dirty="0">
                <a:latin typeface="ＭＳ ゴシック" panose="020B0609070205080204" pitchFamily="49" charset="-128"/>
                <a:ea typeface="ＭＳ ゴシック" panose="020B0609070205080204" pitchFamily="49" charset="-128"/>
              </a:rPr>
              <a:t>(1)</a:t>
            </a:r>
            <a:r>
              <a:rPr kumimoji="1" lang="ja-JP" altLang="en-US" sz="2400" dirty="0">
                <a:latin typeface="ＭＳ ゴシック" panose="020B0609070205080204" pitchFamily="49" charset="-128"/>
                <a:ea typeface="ＭＳ ゴシック" panose="020B0609070205080204" pitchFamily="49" charset="-128"/>
              </a:rPr>
              <a:t>介護・介助：日々の暮らしで必要な手助け</a:t>
            </a:r>
            <a:endParaRPr kumimoji="1" lang="en-US" altLang="ja-JP" sz="2400" dirty="0">
              <a:latin typeface="ＭＳ ゴシック" panose="020B0609070205080204" pitchFamily="49" charset="-128"/>
              <a:ea typeface="ＭＳ ゴシック" panose="020B0609070205080204" pitchFamily="49" charset="-128"/>
            </a:endParaRPr>
          </a:p>
          <a:p>
            <a:pPr marL="0" indent="0">
              <a:buNone/>
            </a:pPr>
            <a:r>
              <a:rPr lang="en-US" altLang="ja-JP" sz="2400" dirty="0">
                <a:latin typeface="ＭＳ ゴシック" panose="020B0609070205080204" pitchFamily="49" charset="-128"/>
                <a:ea typeface="ＭＳ ゴシック" panose="020B0609070205080204" pitchFamily="49" charset="-128"/>
              </a:rPr>
              <a:t>(2)</a:t>
            </a:r>
            <a:r>
              <a:rPr lang="ja-JP" altLang="en-US" sz="2400" dirty="0">
                <a:latin typeface="ＭＳ ゴシック" panose="020B0609070205080204" pitchFamily="49" charset="-128"/>
                <a:ea typeface="ＭＳ ゴシック" panose="020B0609070205080204" pitchFamily="49" charset="-128"/>
              </a:rPr>
              <a:t>相談・コーディネート：迷うところも含めて</a:t>
            </a:r>
            <a:endParaRPr lang="en-US" altLang="ja-JP" sz="2400" dirty="0">
              <a:latin typeface="ＭＳ ゴシック" panose="020B0609070205080204" pitchFamily="49" charset="-128"/>
              <a:ea typeface="ＭＳ ゴシック" panose="020B0609070205080204" pitchFamily="49" charset="-128"/>
            </a:endParaRPr>
          </a:p>
          <a:p>
            <a:pPr marL="0" indent="0">
              <a:buNone/>
            </a:pPr>
            <a:r>
              <a:rPr kumimoji="1" lang="en-US" altLang="ja-JP" sz="2400" dirty="0">
                <a:latin typeface="ＭＳ ゴシック" panose="020B0609070205080204" pitchFamily="49" charset="-128"/>
                <a:ea typeface="ＭＳ ゴシック" panose="020B0609070205080204" pitchFamily="49" charset="-128"/>
              </a:rPr>
              <a:t>(3)</a:t>
            </a:r>
            <a:r>
              <a:rPr kumimoji="1" lang="ja-JP" altLang="en-US" sz="2400" dirty="0">
                <a:latin typeface="ＭＳ ゴシック" panose="020B0609070205080204" pitchFamily="49" charset="-128"/>
                <a:ea typeface="ＭＳ ゴシック" panose="020B0609070205080204" pitchFamily="49" charset="-128"/>
              </a:rPr>
              <a:t>見守り：見た目は何もしていないが大きな意味を持つ</a:t>
            </a:r>
          </a:p>
        </p:txBody>
      </p:sp>
      <p:sp>
        <p:nvSpPr>
          <p:cNvPr id="4" name="スライド番号プレースホルダー 3">
            <a:extLst>
              <a:ext uri="{FF2B5EF4-FFF2-40B4-BE49-F238E27FC236}">
                <a16:creationId xmlns:a16="http://schemas.microsoft.com/office/drawing/2014/main" id="{62013997-BA75-DCA3-B89D-B18DFA86648D}"/>
              </a:ext>
            </a:extLst>
          </p:cNvPr>
          <p:cNvSpPr>
            <a:spLocks noGrp="1"/>
          </p:cNvSpPr>
          <p:nvPr>
            <p:ph type="sldNum" sz="quarter" idx="12"/>
          </p:nvPr>
        </p:nvSpPr>
        <p:spPr/>
        <p:txBody>
          <a:bodyPr/>
          <a:lstStyle/>
          <a:p>
            <a:fld id="{E1285864-C3A0-44BE-8505-56097A915A42}" type="slidenum">
              <a:rPr kumimoji="1" lang="ja-JP" altLang="en-US" smtClean="0"/>
              <a:t>9</a:t>
            </a:fld>
            <a:endParaRPr kumimoji="1" lang="ja-JP" altLang="en-US"/>
          </a:p>
        </p:txBody>
      </p:sp>
    </p:spTree>
    <p:extLst>
      <p:ext uri="{BB962C8B-B14F-4D97-AF65-F5344CB8AC3E}">
        <p14:creationId xmlns:p14="http://schemas.microsoft.com/office/powerpoint/2010/main" val="4076195245"/>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游ゴシック Light"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694</TotalTime>
  <Words>1621</Words>
  <Application>Microsoft Office PowerPoint</Application>
  <PresentationFormat>ワイド画面</PresentationFormat>
  <Paragraphs>167</Paragraphs>
  <Slides>16</Slides>
  <Notes>1</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16</vt:i4>
      </vt:variant>
    </vt:vector>
  </HeadingPairs>
  <TitlesOfParts>
    <vt:vector size="21" baseType="lpstr">
      <vt:lpstr>ＭＳ ゴシック</vt:lpstr>
      <vt:lpstr>游ゴシック</vt:lpstr>
      <vt:lpstr>游ゴシック Light</vt:lpstr>
      <vt:lpstr>Arial</vt:lpstr>
      <vt:lpstr>Office テーマ</vt:lpstr>
      <vt:lpstr>社会学から考える支援：  専門家像を超えた支援者像へ： ベースの支援の今日的意義</vt:lpstr>
      <vt:lpstr>自己紹介</vt:lpstr>
      <vt:lpstr>社会学の発想</vt:lpstr>
      <vt:lpstr>相互行為としての支援</vt:lpstr>
      <vt:lpstr>２つを分けるものは何か？</vt:lpstr>
      <vt:lpstr>従来の福祉国家イメージ</vt:lpstr>
      <vt:lpstr>知的障害者の 自立生活の支援にかかわるなかで…(1)</vt:lpstr>
      <vt:lpstr>知的障害者の 自立生活の支援にかかわるなかで…(2)</vt:lpstr>
      <vt:lpstr>ベースの支援</vt:lpstr>
      <vt:lpstr>ベースの支援の特徴⑴　相手次第</vt:lpstr>
      <vt:lpstr>ベースの支援の特徴⑵　時間感覚が違う</vt:lpstr>
      <vt:lpstr>ベースの支援の特徴⑶　倫理感覚が違う</vt:lpstr>
      <vt:lpstr>なぜいま 問われるのか(1)</vt:lpstr>
      <vt:lpstr>なぜいま 問われるのか(2)</vt:lpstr>
      <vt:lpstr>保健医療福祉の仕組みの転換期</vt:lpstr>
      <vt:lpstr>ベースの支援と制度化</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三井　さよ</dc:creator>
  <cp:lastModifiedBy>編集室</cp:lastModifiedBy>
  <cp:revision>53</cp:revision>
  <dcterms:created xsi:type="dcterms:W3CDTF">2024-10-03T06:09:22Z</dcterms:created>
  <dcterms:modified xsi:type="dcterms:W3CDTF">2025-06-18T09:02:28Z</dcterms:modified>
</cp:coreProperties>
</file>